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7"/>
  </p:notesMasterIdLst>
  <p:sldIdLst>
    <p:sldId id="264" r:id="rId2"/>
    <p:sldId id="256" r:id="rId3"/>
    <p:sldId id="276" r:id="rId4"/>
    <p:sldId id="287" r:id="rId5"/>
    <p:sldId id="288" r:id="rId6"/>
    <p:sldId id="277" r:id="rId7"/>
    <p:sldId id="278" r:id="rId8"/>
    <p:sldId id="279" r:id="rId9"/>
    <p:sldId id="280" r:id="rId10"/>
    <p:sldId id="281" r:id="rId11"/>
    <p:sldId id="282" r:id="rId12"/>
    <p:sldId id="283" r:id="rId13"/>
    <p:sldId id="284" r:id="rId14"/>
    <p:sldId id="285" r:id="rId15"/>
    <p:sldId id="28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p:scale>
          <a:sx n="91" d="100"/>
          <a:sy n="91" d="100"/>
        </p:scale>
        <p:origin x="63" y="62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F155AD-9064-4173-AB56-75A3108296B6}" type="datetimeFigureOut">
              <a:rPr lang="en-GB" smtClean="0"/>
              <a:t>07/09/2020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1EFDC0-F91F-411F-865F-223730556BF7}" type="slidenum">
              <a:rPr lang="en-GB" smtClean="0"/>
              <a:t>‹#›</a:t>
            </a:fld>
            <a:endParaRPr lang="en-GB"/>
          </a:p>
        </p:txBody>
      </p:sp>
    </p:spTree>
    <p:extLst>
      <p:ext uri="{BB962C8B-B14F-4D97-AF65-F5344CB8AC3E}">
        <p14:creationId xmlns:p14="http://schemas.microsoft.com/office/powerpoint/2010/main" val="177267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0F4A2C8-6C88-4E71-83EE-698B9D4FE22F}" type="slidenum">
              <a:rPr lang="en-GB" smtClean="0"/>
              <a:pPr/>
              <a:t>4</a:t>
            </a:fld>
            <a:endParaRPr lang="en-GB" dirty="0"/>
          </a:p>
        </p:txBody>
      </p:sp>
    </p:spTree>
    <p:extLst>
      <p:ext uri="{BB962C8B-B14F-4D97-AF65-F5344CB8AC3E}">
        <p14:creationId xmlns:p14="http://schemas.microsoft.com/office/powerpoint/2010/main" val="1761513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0F4A2C8-6C88-4E71-83EE-698B9D4FE22F}" type="slidenum">
              <a:rPr lang="en-GB" smtClean="0">
                <a:solidFill>
                  <a:srgbClr val="000000"/>
                </a:solidFill>
              </a:rPr>
              <a:pPr/>
              <a:t>7</a:t>
            </a:fld>
            <a:endParaRPr lang="en-GB" dirty="0">
              <a:solidFill>
                <a:srgbClr val="000000"/>
              </a:solidFill>
            </a:endParaRPr>
          </a:p>
        </p:txBody>
      </p:sp>
    </p:spTree>
    <p:extLst>
      <p:ext uri="{BB962C8B-B14F-4D97-AF65-F5344CB8AC3E}">
        <p14:creationId xmlns:p14="http://schemas.microsoft.com/office/powerpoint/2010/main" val="1212296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75578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113255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2251386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ag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E9B3A5E2-95C9-4749-807B-FBB92538B088}"/>
              </a:ext>
            </a:extLst>
          </p:cNvPr>
          <p:cNvSpPr>
            <a:spLocks noGrp="1"/>
          </p:cNvSpPr>
          <p:nvPr>
            <p:ph type="title" hasCustomPrompt="1"/>
          </p:nvPr>
        </p:nvSpPr>
        <p:spPr>
          <a:xfrm>
            <a:off x="569088" y="2542521"/>
            <a:ext cx="6517512" cy="1772958"/>
          </a:xfrm>
          <a:prstGeom prst="rect">
            <a:avLst/>
          </a:prstGeom>
        </p:spPr>
        <p:txBody>
          <a:bodyPr/>
          <a:lstStyle>
            <a:lvl1pPr>
              <a:defRPr sz="4500" b="0" i="0">
                <a:latin typeface="Museo 500" panose="02000000000000000000" pitchFamily="2" charset="77"/>
              </a:defRPr>
            </a:lvl1pPr>
          </a:lstStyle>
          <a:p>
            <a:r>
              <a:rPr lang="en-US" dirty="0"/>
              <a:t>Presentation title</a:t>
            </a:r>
            <a:br>
              <a:rPr lang="en-US" dirty="0"/>
            </a:br>
            <a:r>
              <a:rPr lang="en-US" dirty="0"/>
              <a:t>goes here…</a:t>
            </a:r>
          </a:p>
        </p:txBody>
      </p:sp>
      <p:sp>
        <p:nvSpPr>
          <p:cNvPr id="18" name="Content Placeholder 17">
            <a:extLst>
              <a:ext uri="{FF2B5EF4-FFF2-40B4-BE49-F238E27FC236}">
                <a16:creationId xmlns:a16="http://schemas.microsoft.com/office/drawing/2014/main" id="{7CA21B62-9690-B64A-93D9-10053AAFFCA3}"/>
              </a:ext>
            </a:extLst>
          </p:cNvPr>
          <p:cNvSpPr>
            <a:spLocks noGrp="1"/>
          </p:cNvSpPr>
          <p:nvPr>
            <p:ph sz="quarter" idx="10" hasCustomPrompt="1"/>
          </p:nvPr>
        </p:nvSpPr>
        <p:spPr>
          <a:xfrm>
            <a:off x="569091" y="6024380"/>
            <a:ext cx="5876831" cy="389871"/>
          </a:xfrm>
          <a:prstGeom prst="rect">
            <a:avLst/>
          </a:prstGeom>
        </p:spPr>
        <p:txBody>
          <a:bodyPr/>
          <a:lstStyle>
            <a:lvl1pPr marL="0" indent="0">
              <a:buFontTx/>
              <a:buNone/>
              <a:defRPr sz="1650"/>
            </a:lvl1pPr>
          </a:lstStyle>
          <a:p>
            <a:pPr lvl="0"/>
            <a:r>
              <a:rPr lang="en-US" dirty="0"/>
              <a:t>Presentation by Rebecca </a:t>
            </a:r>
            <a:r>
              <a:rPr lang="en-US" dirty="0" err="1"/>
              <a:t>Nichells</a:t>
            </a:r>
            <a:endParaRPr lang="en-US" dirty="0"/>
          </a:p>
        </p:txBody>
      </p:sp>
    </p:spTree>
    <p:extLst>
      <p:ext uri="{BB962C8B-B14F-4D97-AF65-F5344CB8AC3E}">
        <p14:creationId xmlns:p14="http://schemas.microsoft.com/office/powerpoint/2010/main" val="1312542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Key statement white">
    <p:bg>
      <p:bgRef idx="1001">
        <a:schemeClr val="bg1"/>
      </p:bgRef>
    </p:bg>
    <p:spTree>
      <p:nvGrpSpPr>
        <p:cNvPr id="1" name=""/>
        <p:cNvGrpSpPr/>
        <p:nvPr/>
      </p:nvGrpSpPr>
      <p:grpSpPr>
        <a:xfrm>
          <a:off x="0" y="0"/>
          <a:ext cx="0" cy="0"/>
          <a:chOff x="0" y="0"/>
          <a:chExt cx="0" cy="0"/>
        </a:xfrm>
      </p:grpSpPr>
      <p:sp>
        <p:nvSpPr>
          <p:cNvPr id="3" name="Text Placeholder 3"/>
          <p:cNvSpPr>
            <a:spLocks noGrp="1"/>
          </p:cNvSpPr>
          <p:nvPr>
            <p:ph type="body" sz="quarter" idx="10"/>
          </p:nvPr>
        </p:nvSpPr>
        <p:spPr>
          <a:xfrm>
            <a:off x="501652" y="1628777"/>
            <a:ext cx="9277349" cy="4752975"/>
          </a:xfrm>
          <a:prstGeom prst="rect">
            <a:avLst/>
          </a:prstGeom>
        </p:spPr>
        <p:txBody>
          <a:bodyPr>
            <a:normAutofit/>
          </a:bodyPr>
          <a:lstStyle>
            <a:lvl1pPr marL="0" indent="0">
              <a:spcBef>
                <a:spcPts val="2700"/>
              </a:spcBef>
              <a:buFont typeface="Arial" panose="020B0604020202020204" pitchFamily="34" charset="0"/>
              <a:buChar char="​"/>
              <a:defRPr sz="2100">
                <a:solidFill>
                  <a:schemeClr val="tx1"/>
                </a:solidFill>
              </a:defRPr>
            </a:lvl1pPr>
            <a:lvl2pPr marL="0" indent="0">
              <a:defRPr sz="2250">
                <a:solidFill>
                  <a:schemeClr val="bg2"/>
                </a:solidFill>
              </a:defRPr>
            </a:lvl2pPr>
            <a:lvl3pPr marL="0" indent="0">
              <a:buNone/>
              <a:defRPr sz="2250">
                <a:solidFill>
                  <a:schemeClr val="bg2"/>
                </a:solidFill>
              </a:defRPr>
            </a:lvl3pPr>
            <a:lvl4pPr>
              <a:defRPr sz="2250">
                <a:solidFill>
                  <a:schemeClr val="bg2"/>
                </a:solidFill>
              </a:defRPr>
            </a:lvl4pPr>
            <a:lvl5pPr>
              <a:defRPr sz="2250">
                <a:solidFill>
                  <a:schemeClr val="bg2"/>
                </a:solidFill>
              </a:defRPr>
            </a:lvl5pPr>
          </a:lstStyle>
          <a:p>
            <a:pPr lvl="0"/>
            <a:r>
              <a:rPr lang="en-GB" noProof="0" dirty="0"/>
              <a:t>Click to edit Master text styles</a:t>
            </a:r>
          </a:p>
        </p:txBody>
      </p:sp>
      <p:sp>
        <p:nvSpPr>
          <p:cNvPr id="2" name="Footer Placeholder 1"/>
          <p:cNvSpPr>
            <a:spLocks noGrp="1"/>
          </p:cNvSpPr>
          <p:nvPr>
            <p:ph type="ftr" sz="quarter" idx="11"/>
          </p:nvPr>
        </p:nvSpPr>
        <p:spPr/>
        <p:txBody>
          <a:bodyPr/>
          <a:lstStyle>
            <a:lvl1pPr eaLnBrk="1">
              <a:defRPr/>
            </a:lvl1pPr>
          </a:lstStyle>
          <a:p>
            <a:endParaRPr lang="en-GB" dirty="0"/>
          </a:p>
        </p:txBody>
      </p:sp>
    </p:spTree>
    <p:extLst>
      <p:ext uri="{BB962C8B-B14F-4D97-AF65-F5344CB8AC3E}">
        <p14:creationId xmlns:p14="http://schemas.microsoft.com/office/powerpoint/2010/main" val="3439650608"/>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512976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4086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1818124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4133340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3678656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880482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144535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8FE238-FD4F-4BBA-9DE2-C58E09CE2451}" type="datetimeFigureOut">
              <a:rPr lang="en-GB" smtClean="0"/>
              <a:t>07/09/2020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3F7D95A-3D15-4FEC-96CA-3B019A385143}" type="slidenum">
              <a:rPr lang="en-GB" smtClean="0"/>
              <a:t>‹#›</a:t>
            </a:fld>
            <a:endParaRPr lang="en-GB" dirty="0"/>
          </a:p>
        </p:txBody>
      </p:sp>
    </p:spTree>
    <p:extLst>
      <p:ext uri="{BB962C8B-B14F-4D97-AF65-F5344CB8AC3E}">
        <p14:creationId xmlns:p14="http://schemas.microsoft.com/office/powerpoint/2010/main" val="1546360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FE238-FD4F-4BBA-9DE2-C58E09CE2451}" type="datetimeFigureOut">
              <a:rPr lang="en-GB" smtClean="0"/>
              <a:t>07/09/2020</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F7D95A-3D15-4FEC-96CA-3B019A385143}" type="slidenum">
              <a:rPr lang="en-GB" smtClean="0"/>
              <a:t>‹#›</a:t>
            </a:fld>
            <a:endParaRPr lang="en-GB" dirty="0"/>
          </a:p>
        </p:txBody>
      </p:sp>
    </p:spTree>
    <p:extLst>
      <p:ext uri="{BB962C8B-B14F-4D97-AF65-F5344CB8AC3E}">
        <p14:creationId xmlns:p14="http://schemas.microsoft.com/office/powerpoint/2010/main" val="418598288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6.png"/><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13.xml"/><Relationship Id="rId1" Type="http://schemas.openxmlformats.org/officeDocument/2006/relationships/vmlDrawing" Target="../drawings/vmlDrawing2.vml"/><Relationship Id="rId5" Type="http://schemas.openxmlformats.org/officeDocument/2006/relationships/image" Target="../media/image9.png"/><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24113F-72B7-AB41-B4A6-C9EDD981CD0F}"/>
              </a:ext>
            </a:extLst>
          </p:cNvPr>
          <p:cNvPicPr>
            <a:picLocks noChangeAspect="1"/>
          </p:cNvPicPr>
          <p:nvPr/>
        </p:nvPicPr>
        <p:blipFill rotWithShape="1">
          <a:blip r:embed="rId2"/>
          <a:srcRect l="16322" t="3388" r="18279" b="46748"/>
          <a:stretch/>
        </p:blipFill>
        <p:spPr>
          <a:xfrm>
            <a:off x="2464079" y="0"/>
            <a:ext cx="9727921" cy="6858000"/>
          </a:xfrm>
          <a:prstGeom prst="rect">
            <a:avLst/>
          </a:prstGeom>
        </p:spPr>
      </p:pic>
      <p:pic>
        <p:nvPicPr>
          <p:cNvPr id="6" name="Picture 5">
            <a:extLst>
              <a:ext uri="{FF2B5EF4-FFF2-40B4-BE49-F238E27FC236}">
                <a16:creationId xmlns:a16="http://schemas.microsoft.com/office/drawing/2014/main" id="{2C6C6BA7-9898-A642-9B52-219F29F042E4}"/>
              </a:ext>
            </a:extLst>
          </p:cNvPr>
          <p:cNvPicPr>
            <a:picLocks noChangeAspect="1"/>
          </p:cNvPicPr>
          <p:nvPr/>
        </p:nvPicPr>
        <p:blipFill>
          <a:blip r:embed="rId3"/>
          <a:stretch>
            <a:fillRect/>
          </a:stretch>
        </p:blipFill>
        <p:spPr>
          <a:xfrm>
            <a:off x="210950" y="180795"/>
            <a:ext cx="3008515" cy="821343"/>
          </a:xfrm>
          <a:prstGeom prst="rect">
            <a:avLst/>
          </a:prstGeom>
        </p:spPr>
      </p:pic>
      <p:sp>
        <p:nvSpPr>
          <p:cNvPr id="7" name="TextBox 6">
            <a:extLst>
              <a:ext uri="{FF2B5EF4-FFF2-40B4-BE49-F238E27FC236}">
                <a16:creationId xmlns:a16="http://schemas.microsoft.com/office/drawing/2014/main" id="{22357825-9183-B84B-8A11-B368F874348C}"/>
              </a:ext>
            </a:extLst>
          </p:cNvPr>
          <p:cNvSpPr txBox="1"/>
          <p:nvPr/>
        </p:nvSpPr>
        <p:spPr>
          <a:xfrm>
            <a:off x="1920081" y="2148630"/>
            <a:ext cx="4896092" cy="1477328"/>
          </a:xfrm>
          <a:prstGeom prst="rect">
            <a:avLst/>
          </a:prstGeom>
          <a:noFill/>
        </p:spPr>
        <p:txBody>
          <a:bodyPr wrap="square" rtlCol="0">
            <a:spAutoFit/>
          </a:bodyPr>
          <a:lstStyle/>
          <a:p>
            <a:r>
              <a:rPr lang="en-US" sz="4500" dirty="0" smtClean="0">
                <a:latin typeface="Museo 500" panose="02000000000000000000" pitchFamily="2" charset="77"/>
              </a:rPr>
              <a:t>August </a:t>
            </a:r>
            <a:r>
              <a:rPr lang="en-US" sz="4500" dirty="0">
                <a:latin typeface="Museo 500" panose="02000000000000000000" pitchFamily="2" charset="77"/>
              </a:rPr>
              <a:t>2020 Progress Report</a:t>
            </a:r>
          </a:p>
        </p:txBody>
      </p:sp>
    </p:spTree>
    <p:extLst>
      <p:ext uri="{BB962C8B-B14F-4D97-AF65-F5344CB8AC3E}">
        <p14:creationId xmlns:p14="http://schemas.microsoft.com/office/powerpoint/2010/main" val="10045742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2020</a:t>
            </a:r>
          </a:p>
        </p:txBody>
      </p:sp>
      <p:sp>
        <p:nvSpPr>
          <p:cNvPr id="9" name="Rectangle 8"/>
          <p:cNvSpPr/>
          <p:nvPr/>
        </p:nvSpPr>
        <p:spPr bwMode="gray">
          <a:xfrm>
            <a:off x="62344" y="895209"/>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Reported by: </a:t>
            </a:r>
            <a:r>
              <a:rPr lang="en-GB" sz="1000" dirty="0" smtClean="0">
                <a:solidFill>
                  <a:srgbClr val="000000"/>
                </a:solidFill>
                <a:ea typeface="Verdana" panose="020B0604030504040204" pitchFamily="34" charset="0"/>
                <a:cs typeface="Verdana" panose="020B0604030504040204" pitchFamily="34" charset="0"/>
              </a:rPr>
              <a:t>Kunle Sadare</a:t>
            </a:r>
            <a:r>
              <a:rPr lang="en-GB" sz="1000" b="1" dirty="0">
                <a:solidFill>
                  <a:srgbClr val="000000"/>
                </a:solidFill>
                <a:ea typeface="Verdana" panose="020B0604030504040204" pitchFamily="34" charset="0"/>
                <a:cs typeface="Verdana" panose="020B0604030504040204" pitchFamily="34" charset="0"/>
              </a:rPr>
              <a:t>	</a:t>
            </a:r>
          </a:p>
        </p:txBody>
      </p:sp>
      <p:sp>
        <p:nvSpPr>
          <p:cNvPr id="17" name="Rectangle 16"/>
          <p:cNvSpPr/>
          <p:nvPr/>
        </p:nvSpPr>
        <p:spPr>
          <a:xfrm>
            <a:off x="62343" y="484000"/>
            <a:ext cx="8810723"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smtClean="0">
                <a:solidFill>
                  <a:srgbClr val="FF0000"/>
                </a:solidFill>
                <a:ea typeface="Verdana" panose="020B0604030504040204" pitchFamily="34" charset="0"/>
                <a:cs typeface="Verdana" panose="020B0604030504040204" pitchFamily="34" charset="0"/>
              </a:rPr>
              <a:t>Testing Dashboard</a:t>
            </a:r>
            <a:endParaRPr lang="en-GB" sz="1400" dirty="0">
              <a:solidFill>
                <a:srgbClr val="FF0000"/>
              </a:solidFill>
              <a:ea typeface="Verdana" panose="020B0604030504040204" pitchFamily="34" charset="0"/>
              <a:cs typeface="Verdana" panose="020B0604030504040204" pitchFamily="34" charset="0"/>
            </a:endParaRPr>
          </a:p>
        </p:txBody>
      </p:sp>
      <p:sp>
        <p:nvSpPr>
          <p:cNvPr id="26" name="Rectangle 25"/>
          <p:cNvSpPr/>
          <p:nvPr/>
        </p:nvSpPr>
        <p:spPr>
          <a:xfrm>
            <a:off x="8873067" y="492707"/>
            <a:ext cx="1740000" cy="344263"/>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13067" y="488761"/>
            <a:ext cx="1447643" cy="342899"/>
          </a:xfrm>
          <a:prstGeom prst="rect">
            <a:avLst/>
          </a:prstGeom>
          <a:solidFill>
            <a:schemeClr val="accent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000000"/>
              </a:solidFill>
              <a:ea typeface="Verdana" panose="020B0604030504040204" pitchFamily="34" charset="0"/>
              <a:cs typeface="Verdana" panose="020B0604030504040204" pitchFamily="34" charset="0"/>
            </a:endParaRPr>
          </a:p>
        </p:txBody>
      </p:sp>
      <p:sp>
        <p:nvSpPr>
          <p:cNvPr id="15" name="Rectangle 14"/>
          <p:cNvSpPr/>
          <p:nvPr/>
        </p:nvSpPr>
        <p:spPr bwMode="gray">
          <a:xfrm>
            <a:off x="6252841" y="885687"/>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Assured by: </a:t>
            </a:r>
            <a:r>
              <a:rPr lang="en-GB" sz="1000" dirty="0">
                <a:solidFill>
                  <a:srgbClr val="000000"/>
                </a:solidFill>
                <a:ea typeface="Verdana" panose="020B0604030504040204" pitchFamily="34" charset="0"/>
                <a:cs typeface="Verdana" panose="020B0604030504040204" pitchFamily="34" charset="0"/>
              </a:rPr>
              <a:t>Julia Millman</a:t>
            </a:r>
            <a:r>
              <a:rPr lang="en-GB" sz="1000" b="1" dirty="0">
                <a:solidFill>
                  <a:srgbClr val="000000"/>
                </a:solidFill>
                <a:ea typeface="Verdana" panose="020B0604030504040204" pitchFamily="34" charset="0"/>
                <a:cs typeface="Verdana" panose="020B0604030504040204" pitchFamily="34" charset="0"/>
              </a:rPr>
              <a:t>				</a:t>
            </a:r>
          </a:p>
        </p:txBody>
      </p:sp>
      <p:pic>
        <p:nvPicPr>
          <p:cNvPr id="12290" name="Picture 2" descr="image00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64" y="1389681"/>
            <a:ext cx="6757459" cy="53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290886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903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Date: </a:t>
            </a:r>
            <a:r>
              <a:rPr lang="en-GB" sz="1200" b="1" dirty="0">
                <a:solidFill>
                  <a:prstClr val="white"/>
                </a:solidFill>
                <a:ea typeface="Verdana" panose="020B0604030504040204" pitchFamily="34" charset="0"/>
                <a:cs typeface="Verdana" panose="020B0604030504040204" pitchFamily="34" charset="0"/>
              </a:rPr>
              <a:t>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2020</a:t>
            </a:r>
          </a:p>
        </p:txBody>
      </p:sp>
      <p:sp>
        <p:nvSpPr>
          <p:cNvPr id="9" name="Rectangle 8"/>
          <p:cNvSpPr/>
          <p:nvPr/>
        </p:nvSpPr>
        <p:spPr bwMode="gray">
          <a:xfrm>
            <a:off x="62343" y="869371"/>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smtClean="0">
                <a:latin typeface="Verdana" panose="020B0604030504040204" pitchFamily="34" charset="0"/>
                <a:ea typeface="Verdana" panose="020B0604030504040204" pitchFamily="34" charset="0"/>
                <a:cs typeface="Verdana" panose="020B0604030504040204" pitchFamily="34" charset="0"/>
              </a:rPr>
              <a:t>Reported by: </a:t>
            </a:r>
            <a:r>
              <a:rPr lang="en-GB" sz="1000" dirty="0" smtClean="0">
                <a:latin typeface="Verdana" panose="020B0604030504040204" pitchFamily="34" charset="0"/>
                <a:ea typeface="Verdana" panose="020B0604030504040204" pitchFamily="34" charset="0"/>
                <a:cs typeface="Verdana" panose="020B0604030504040204" pitchFamily="34" charset="0"/>
              </a:rPr>
              <a:t>Nigel Hodgson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sp>
        <p:nvSpPr>
          <p:cNvPr id="17" name="Rectangle 16"/>
          <p:cNvSpPr/>
          <p:nvPr/>
        </p:nvSpPr>
        <p:spPr>
          <a:xfrm>
            <a:off x="48424" y="471960"/>
            <a:ext cx="8844589"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smtClean="0">
                <a:solidFill>
                  <a:srgbClr val="FF0000"/>
                </a:solidFill>
                <a:latin typeface="Verdana" panose="020B0604030504040204" pitchFamily="34" charset="0"/>
                <a:ea typeface="Verdana" panose="020B0604030504040204" pitchFamily="34" charset="0"/>
                <a:cs typeface="Verdana" panose="020B0604030504040204" pitchFamily="34" charset="0"/>
              </a:rPr>
              <a:t>On-boarding Headlines</a:t>
            </a:r>
            <a:endParaRPr lang="en-GB"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Rectangle 25"/>
          <p:cNvSpPr/>
          <p:nvPr/>
        </p:nvSpPr>
        <p:spPr>
          <a:xfrm>
            <a:off x="8906933" y="476239"/>
            <a:ext cx="1706134" cy="34984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chemeClr val="tx1"/>
                </a:solidFill>
                <a:latin typeface="Verdana" panose="020B0604030504040204" pitchFamily="34" charset="0"/>
                <a:ea typeface="Verdana" panose="020B0604030504040204" pitchFamily="34" charset="0"/>
                <a:cs typeface="Verdana" panose="020B0604030504040204" pitchFamily="34" charset="0"/>
              </a:rPr>
              <a:t>Overall Status:</a:t>
            </a:r>
          </a:p>
        </p:txBody>
      </p:sp>
      <p:sp>
        <p:nvSpPr>
          <p:cNvPr id="27" name="Rectangle 26"/>
          <p:cNvSpPr/>
          <p:nvPr/>
        </p:nvSpPr>
        <p:spPr>
          <a:xfrm>
            <a:off x="10626987" y="468886"/>
            <a:ext cx="1447643" cy="362360"/>
          </a:xfrm>
          <a:prstGeom prst="rect">
            <a:avLst/>
          </a:prstGeom>
          <a:solidFill>
            <a:srgbClr val="FFC000"/>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bwMode="gray">
          <a:xfrm>
            <a:off x="6252841" y="865800"/>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latin typeface="Verdana" panose="020B0604030504040204" pitchFamily="34" charset="0"/>
                <a:ea typeface="Verdana" panose="020B0604030504040204" pitchFamily="34" charset="0"/>
                <a:cs typeface="Verdana" panose="020B0604030504040204" pitchFamily="34" charset="0"/>
              </a:rPr>
              <a:t>A</a:t>
            </a:r>
            <a:r>
              <a:rPr lang="en-GB" sz="1000" b="1" dirty="0" smtClean="0">
                <a:latin typeface="Verdana" panose="020B0604030504040204" pitchFamily="34" charset="0"/>
                <a:ea typeface="Verdana" panose="020B0604030504040204" pitchFamily="34" charset="0"/>
                <a:cs typeface="Verdana" panose="020B0604030504040204" pitchFamily="34" charset="0"/>
              </a:rPr>
              <a:t>ssured </a:t>
            </a:r>
            <a:r>
              <a:rPr lang="en-GB" sz="1000" b="1" dirty="0">
                <a:latin typeface="Verdana" panose="020B0604030504040204" pitchFamily="34" charset="0"/>
                <a:ea typeface="Verdana" panose="020B0604030504040204" pitchFamily="34" charset="0"/>
                <a:cs typeface="Verdana" panose="020B0604030504040204" pitchFamily="34" charset="0"/>
              </a:rPr>
              <a:t>by: </a:t>
            </a:r>
            <a:r>
              <a:rPr lang="en-GB" sz="1000" dirty="0">
                <a:latin typeface="Verdana" panose="020B0604030504040204" pitchFamily="34" charset="0"/>
                <a:ea typeface="Verdana" panose="020B0604030504040204" pitchFamily="34" charset="0"/>
                <a:cs typeface="Verdana" panose="020B0604030504040204" pitchFamily="34" charset="0"/>
              </a:rPr>
              <a:t>Julia Millman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graphicFrame>
        <p:nvGraphicFramePr>
          <p:cNvPr id="16" name="Table 15"/>
          <p:cNvGraphicFramePr>
            <a:graphicFrameLocks noGrp="1"/>
          </p:cNvGraphicFramePr>
          <p:nvPr>
            <p:extLst/>
          </p:nvPr>
        </p:nvGraphicFramePr>
        <p:xfrm>
          <a:off x="62343" y="1189460"/>
          <a:ext cx="12012287" cy="5224854"/>
        </p:xfrm>
        <a:graphic>
          <a:graphicData uri="http://schemas.openxmlformats.org/drawingml/2006/table">
            <a:tbl>
              <a:tblPr>
                <a:tableStyleId>{8799B23B-EC83-4686-B30A-512413B5E67A}</a:tableStyleId>
              </a:tblPr>
              <a:tblGrid>
                <a:gridCol w="1117707">
                  <a:extLst>
                    <a:ext uri="{9D8B030D-6E8A-4147-A177-3AD203B41FA5}">
                      <a16:colId xmlns:a16="http://schemas.microsoft.com/office/drawing/2014/main" val="2321442881"/>
                    </a:ext>
                  </a:extLst>
                </a:gridCol>
                <a:gridCol w="1152491">
                  <a:extLst>
                    <a:ext uri="{9D8B030D-6E8A-4147-A177-3AD203B41FA5}">
                      <a16:colId xmlns:a16="http://schemas.microsoft.com/office/drawing/2014/main" val="20001"/>
                    </a:ext>
                  </a:extLst>
                </a:gridCol>
                <a:gridCol w="514693">
                  <a:extLst>
                    <a:ext uri="{9D8B030D-6E8A-4147-A177-3AD203B41FA5}">
                      <a16:colId xmlns:a16="http://schemas.microsoft.com/office/drawing/2014/main" val="3953097038"/>
                    </a:ext>
                  </a:extLst>
                </a:gridCol>
                <a:gridCol w="810366">
                  <a:extLst>
                    <a:ext uri="{9D8B030D-6E8A-4147-A177-3AD203B41FA5}">
                      <a16:colId xmlns:a16="http://schemas.microsoft.com/office/drawing/2014/main" val="20003"/>
                    </a:ext>
                  </a:extLst>
                </a:gridCol>
                <a:gridCol w="3006022">
                  <a:extLst>
                    <a:ext uri="{9D8B030D-6E8A-4147-A177-3AD203B41FA5}">
                      <a16:colId xmlns:a16="http://schemas.microsoft.com/office/drawing/2014/main" val="3566525515"/>
                    </a:ext>
                  </a:extLst>
                </a:gridCol>
                <a:gridCol w="3405729">
                  <a:extLst>
                    <a:ext uri="{9D8B030D-6E8A-4147-A177-3AD203B41FA5}">
                      <a16:colId xmlns:a16="http://schemas.microsoft.com/office/drawing/2014/main" val="3314289675"/>
                    </a:ext>
                  </a:extLst>
                </a:gridCol>
                <a:gridCol w="2005279">
                  <a:extLst>
                    <a:ext uri="{9D8B030D-6E8A-4147-A177-3AD203B41FA5}">
                      <a16:colId xmlns:a16="http://schemas.microsoft.com/office/drawing/2014/main" val="1318646577"/>
                    </a:ext>
                  </a:extLst>
                </a:gridCol>
              </a:tblGrid>
              <a:tr h="382290">
                <a:tc>
                  <a:txBody>
                    <a:bodyPr/>
                    <a:lstStyle/>
                    <a:p>
                      <a:pPr algn="l"/>
                      <a:r>
                        <a:rPr lang="en-GB" sz="1000" b="1" baseline="0" dirty="0" smtClean="0">
                          <a:solidFill>
                            <a:schemeClr val="bg1"/>
                          </a:solidFill>
                          <a:latin typeface="+mn-lt"/>
                          <a:ea typeface="+mn-ea"/>
                          <a:cs typeface="+mn-cs"/>
                        </a:rPr>
                        <a:t>Provider Milestones </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l"/>
                      <a:r>
                        <a:rPr lang="en-GB" sz="1000" b="1" dirty="0" smtClean="0">
                          <a:solidFill>
                            <a:schemeClr val="bg1"/>
                          </a:solidFill>
                          <a:latin typeface="+mj-lt"/>
                          <a:ea typeface="Verdana" panose="020B0604030504040204" pitchFamily="34" charset="0"/>
                          <a:cs typeface="Verdana" panose="020B0604030504040204" pitchFamily="34" charset="0"/>
                        </a:rPr>
                        <a:t>Use Case </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ctr"/>
                      <a:r>
                        <a:rPr lang="en-GB" sz="1000" b="1" dirty="0" smtClean="0">
                          <a:solidFill>
                            <a:schemeClr val="bg1"/>
                          </a:solidFill>
                        </a:rPr>
                        <a:t>RAG</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smtClean="0">
                          <a:solidFill>
                            <a:schemeClr val="bg1"/>
                          </a:solidFill>
                          <a:latin typeface="+mj-lt"/>
                          <a:ea typeface="Verdana" panose="020B0604030504040204" pitchFamily="34" charset="0"/>
                          <a:cs typeface="Verdana" panose="020B0604030504040204" pitchFamily="34" charset="0"/>
                        </a:rPr>
                        <a:t>Forecast Date</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rPr>
                        <a:t>Progress</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000" b="1" kern="1200" dirty="0">
                          <a:solidFill>
                            <a:schemeClr val="bg1"/>
                          </a:solidFill>
                        </a:rPr>
                        <a:t>Blockers</a:t>
                      </a:r>
                      <a:endParaRPr lang="en-GB" sz="10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val="2999985941"/>
                  </a:ext>
                </a:extLst>
              </a:tr>
              <a:tr h="617545">
                <a:tc>
                  <a:txBody>
                    <a:bodyPr/>
                    <a:lstStyle/>
                    <a:p>
                      <a:pPr marL="171450" indent="-171450">
                        <a:buFont typeface="Wingdings" panose="05000000000000000000" pitchFamily="2" charset="2"/>
                        <a:buChar char="ü"/>
                      </a:pPr>
                      <a:r>
                        <a:rPr lang="en-GB" sz="900" b="1" baseline="0" dirty="0" smtClean="0">
                          <a:solidFill>
                            <a:schemeClr val="tx1"/>
                          </a:solidFill>
                          <a:latin typeface="+mn-lt"/>
                          <a:ea typeface="Verdana" panose="020B0604030504040204" pitchFamily="34" charset="0"/>
                          <a:cs typeface="Verdana" panose="020B0604030504040204" pitchFamily="34" charset="0"/>
                        </a:rPr>
                        <a:t>Humber</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indent="-171450" algn="l">
                        <a:buFont typeface="Wingdings" panose="05000000000000000000" pitchFamily="2" charset="2"/>
                        <a:buChar char="ü"/>
                      </a:pPr>
                      <a:r>
                        <a:rPr lang="en-GB" sz="900" b="1" baseline="0" dirty="0" smtClean="0">
                          <a:solidFill>
                            <a:schemeClr val="tx1"/>
                          </a:solidFill>
                          <a:latin typeface="+mn-lt"/>
                          <a:ea typeface="Verdana" panose="020B0604030504040204" pitchFamily="34" charset="0"/>
                          <a:cs typeface="Verdana" panose="020B0604030504040204" pitchFamily="34" charset="0"/>
                        </a:rPr>
                        <a:t>Mental Health</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aseline="0" dirty="0" smtClean="0">
                          <a:solidFill>
                            <a:schemeClr val="tx1"/>
                          </a:solidFill>
                          <a:latin typeface="+mn-lt"/>
                          <a:ea typeface="Verdana" panose="020B0604030504040204" pitchFamily="34" charset="0"/>
                          <a:cs typeface="Verdana" panose="020B0604030504040204" pitchFamily="34" charset="0"/>
                        </a:rPr>
                        <a:t>19/08/20</a:t>
                      </a:r>
                      <a:endParaRPr lang="en-GB" sz="900" baseline="0" dirty="0">
                        <a:solidFill>
                          <a:schemeClr val="tx1"/>
                        </a:solidFill>
                        <a:latin typeface="+mn-lt"/>
                        <a:ea typeface="Verdana" panose="020B0604030504040204" pitchFamily="34" charset="0"/>
                        <a:cs typeface="Verdana" panose="020B0604030504040204" pitchFamily="34" charset="0"/>
                      </a:endParaRPr>
                    </a:p>
                  </a:txBody>
                  <a:tcPr>
                    <a:solidFill>
                      <a:schemeClr val="bg1"/>
                    </a:solidFill>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ea typeface="Verdana" panose="020B0604030504040204" pitchFamily="34" charset="0"/>
                          <a:cs typeface="Verdana" panose="020B0604030504040204" pitchFamily="34" charset="0"/>
                        </a:rPr>
                        <a:t>10 patients tested on the Prod Platform</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ea typeface="Verdana" panose="020B0604030504040204" pitchFamily="34" charset="0"/>
                          <a:cs typeface="Verdana" panose="020B0604030504040204" pitchFamily="34" charset="0"/>
                        </a:rPr>
                        <a:t>Big fixes re-tested still not completed</a:t>
                      </a: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Further bug fixes confirmed as clinically safe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Patient cohort into PIX server complete est. 21/08</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CS testing complete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Final clinical safety report sign off from CCIO</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25858563"/>
                  </a:ext>
                </a:extLst>
              </a:tr>
              <a:tr h="485214">
                <a:tc>
                  <a:txBody>
                    <a:bodyPr/>
                    <a:lstStyle/>
                    <a:p>
                      <a:pPr marL="171450" indent="-171450">
                        <a:buFont typeface="Wingdings" panose="05000000000000000000" pitchFamily="2" charset="2"/>
                        <a:buChar char="ü"/>
                      </a:pPr>
                      <a:r>
                        <a:rPr lang="en-GB" sz="900" b="1" baseline="0" dirty="0" smtClean="0">
                          <a:solidFill>
                            <a:schemeClr val="tx1"/>
                          </a:solidFill>
                          <a:latin typeface="+mn-lt"/>
                          <a:ea typeface="Verdana" panose="020B0604030504040204" pitchFamily="34" charset="0"/>
                          <a:cs typeface="Verdana" panose="020B0604030504040204" pitchFamily="34" charset="0"/>
                        </a:rPr>
                        <a:t>YAS </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Mental Health</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04/10/20</a:t>
                      </a:r>
                    </a:p>
                  </a:txBody>
                  <a:tcPr>
                    <a:solidFill>
                      <a:schemeClr val="bg1"/>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effectLst/>
                          <a:latin typeface="+mn-lt"/>
                          <a:ea typeface="+mn-ea"/>
                          <a:cs typeface="+mn-cs"/>
                        </a:rPr>
                        <a:t>YAS on-boarding began</a:t>
                      </a:r>
                      <a:r>
                        <a:rPr lang="en-GB" sz="900" kern="1200" baseline="0" dirty="0" smtClean="0">
                          <a:solidFill>
                            <a:schemeClr val="tx1"/>
                          </a:solidFill>
                          <a:effectLst/>
                          <a:latin typeface="+mn-lt"/>
                          <a:ea typeface="+mn-ea"/>
                          <a:cs typeface="+mn-cs"/>
                        </a:rPr>
                        <a:t> </a:t>
                      </a:r>
                      <a:r>
                        <a:rPr lang="en-GB" sz="900" kern="1200" dirty="0" smtClean="0">
                          <a:solidFill>
                            <a:schemeClr val="tx1"/>
                          </a:solidFill>
                          <a:effectLst/>
                          <a:latin typeface="+mn-lt"/>
                          <a:ea typeface="+mn-ea"/>
                          <a:cs typeface="+mn-cs"/>
                        </a:rPr>
                        <a:t>7</a:t>
                      </a:r>
                      <a:r>
                        <a:rPr lang="en-GB" sz="900" kern="1200" baseline="30000" dirty="0" smtClean="0">
                          <a:solidFill>
                            <a:schemeClr val="tx1"/>
                          </a:solidFill>
                          <a:effectLst/>
                          <a:latin typeface="+mn-lt"/>
                          <a:ea typeface="+mn-ea"/>
                          <a:cs typeface="+mn-cs"/>
                        </a:rPr>
                        <a:t>th</a:t>
                      </a:r>
                      <a:r>
                        <a:rPr lang="en-GB" sz="900" kern="1200" dirty="0" smtClean="0">
                          <a:solidFill>
                            <a:schemeClr val="tx1"/>
                          </a:solidFill>
                          <a:effectLst/>
                          <a:latin typeface="+mn-lt"/>
                          <a:ea typeface="+mn-ea"/>
                          <a:cs typeface="+mn-cs"/>
                        </a:rPr>
                        <a:t> July </a:t>
                      </a:r>
                      <a:endParaRPr lang="en-GB" sz="900" kern="1200" baseline="0" dirty="0" smtClean="0">
                        <a:solidFill>
                          <a:schemeClr val="tx1"/>
                        </a:solidFill>
                        <a:latin typeface="+mn-lt"/>
                        <a:ea typeface="Verdana" panose="020B0604030504040204" pitchFamily="34" charset="0"/>
                        <a:cs typeface="Verdana" panose="020B0604030504040204" pitchFamily="34" charset="0"/>
                      </a:endParaRPr>
                    </a:p>
                  </a:txBody>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smtClean="0">
                          <a:solidFill>
                            <a:schemeClr val="tx1"/>
                          </a:solidFill>
                          <a:effectLst/>
                          <a:latin typeface="+mn-lt"/>
                          <a:ea typeface="+mn-ea"/>
                          <a:cs typeface="+mn-cs"/>
                        </a:rPr>
                        <a:t>Configuration</a:t>
                      </a:r>
                      <a:r>
                        <a:rPr lang="en-GB" sz="900" b="0" kern="1200" baseline="0" dirty="0" smtClean="0">
                          <a:solidFill>
                            <a:schemeClr val="tx1"/>
                          </a:solidFill>
                          <a:effectLst/>
                          <a:latin typeface="+mn-lt"/>
                          <a:ea typeface="+mn-ea"/>
                          <a:cs typeface="+mn-cs"/>
                        </a:rPr>
                        <a:t> work completed to enter Sandpit for testing </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n-lt"/>
                        </a:rPr>
                        <a:t>YAS testing of MH plan completed</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effectLst/>
                          <a:latin typeface="+mn-lt"/>
                          <a:ea typeface="+mn-ea"/>
                          <a:cs typeface="+mn-cs"/>
                        </a:rPr>
                        <a:t>Neptune release is scheduled for 4 Oct, testing including CS</a:t>
                      </a:r>
                      <a:r>
                        <a:rPr lang="en-GB" sz="900" kern="1200" baseline="0" dirty="0" smtClean="0">
                          <a:solidFill>
                            <a:schemeClr val="tx1"/>
                          </a:solidFill>
                          <a:effectLst/>
                          <a:latin typeface="+mn-lt"/>
                          <a:ea typeface="+mn-ea"/>
                          <a:cs typeface="+mn-cs"/>
                        </a:rPr>
                        <a:t> </a:t>
                      </a:r>
                      <a:r>
                        <a:rPr lang="en-GB" sz="900" kern="1200" dirty="0" smtClean="0">
                          <a:solidFill>
                            <a:schemeClr val="tx1"/>
                          </a:solidFill>
                          <a:effectLst/>
                          <a:latin typeface="+mn-lt"/>
                          <a:ea typeface="+mn-ea"/>
                          <a:cs typeface="+mn-cs"/>
                        </a:rPr>
                        <a:t>to be complete by 28 August. </a:t>
                      </a:r>
                      <a:endParaRPr lang="en-GB" sz="900" kern="1200" baseline="0" dirty="0" smtClean="0">
                        <a:solidFill>
                          <a:schemeClr val="tx1"/>
                        </a:solidFill>
                        <a:latin typeface="+mn-lt"/>
                        <a:ea typeface="Verdana" panose="020B0604030504040204" pitchFamily="34" charset="0"/>
                        <a:cs typeface="Verdana" panose="020B0604030504040204" pitchFamily="34"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2"/>
                  </a:ext>
                </a:extLst>
              </a:tr>
              <a:tr h="485214">
                <a:tc>
                  <a:txBody>
                    <a:bodyPr/>
                    <a:lstStyle/>
                    <a:p>
                      <a:pPr marL="171450" indent="-171450">
                        <a:buFont typeface="Wingdings" panose="05000000000000000000" pitchFamily="2" charset="2"/>
                        <a:buChar char="ü"/>
                      </a:pPr>
                      <a:r>
                        <a:rPr lang="en-GB" sz="900" b="1" baseline="0" dirty="0" smtClean="0">
                          <a:solidFill>
                            <a:schemeClr val="tx1"/>
                          </a:solidFill>
                          <a:latin typeface="+mn-lt"/>
                          <a:ea typeface="Verdana" panose="020B0604030504040204" pitchFamily="34" charset="0"/>
                          <a:cs typeface="Verdana" panose="020B0604030504040204" pitchFamily="34" charset="0"/>
                        </a:rPr>
                        <a:t>YAS - Leeds</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indent="-171450" algn="l">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Transfer</a:t>
                      </a:r>
                      <a:r>
                        <a:rPr lang="en-GB" sz="900" b="1" baseline="0" dirty="0" smtClean="0">
                          <a:solidFill>
                            <a:schemeClr val="tx1"/>
                          </a:solidFill>
                          <a:latin typeface="+mn-lt"/>
                          <a:ea typeface="Verdana" panose="020B0604030504040204" pitchFamily="34" charset="0"/>
                          <a:cs typeface="Verdana" panose="020B0604030504040204" pitchFamily="34" charset="0"/>
                        </a:rPr>
                        <a:t> of Care</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43B02A"/>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smtClean="0">
                        <a:solidFill>
                          <a:schemeClr val="tx1"/>
                        </a:solidFill>
                        <a:latin typeface="+mn-lt"/>
                        <a:ea typeface="Verdana" panose="020B0604030504040204" pitchFamily="34" charset="0"/>
                        <a:cs typeface="Verdana" panose="020B0604030504040204" pitchFamily="34" charset="0"/>
                      </a:endParaRPr>
                    </a:p>
                  </a:txBody>
                  <a:tcPr>
                    <a:solidFill>
                      <a:srgbClr val="43B02A"/>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Go live completed 30</a:t>
                      </a:r>
                      <a:r>
                        <a:rPr lang="en-GB" sz="900" kern="1200" baseline="30000" dirty="0" smtClean="0">
                          <a:solidFill>
                            <a:schemeClr val="tx1"/>
                          </a:solidFill>
                          <a:latin typeface="+mn-lt"/>
                          <a:ea typeface="Verdana" panose="020B0604030504040204" pitchFamily="34" charset="0"/>
                          <a:cs typeface="Verdana" panose="020B0604030504040204" pitchFamily="34" charset="0"/>
                        </a:rPr>
                        <a:t>th</a:t>
                      </a:r>
                      <a:r>
                        <a:rPr lang="en-GB" sz="900" kern="1200" baseline="0" dirty="0" smtClean="0">
                          <a:solidFill>
                            <a:schemeClr val="tx1"/>
                          </a:solidFill>
                          <a:latin typeface="+mn-lt"/>
                          <a:ea typeface="Verdana" panose="020B0604030504040204" pitchFamily="34" charset="0"/>
                          <a:cs typeface="Verdana" panose="020B0604030504040204" pitchFamily="34" charset="0"/>
                        </a:rPr>
                        <a:t> June</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effectLst/>
                          <a:latin typeface="+mn-lt"/>
                          <a:ea typeface="+mn-ea"/>
                          <a:cs typeface="+mn-cs"/>
                        </a:rPr>
                        <a:t>Completed on boarding suite and are now looking to progress consuming regionally</a:t>
                      </a:r>
                      <a:endParaRPr lang="en-GB" sz="200" kern="1200" baseline="0" dirty="0" smtClean="0">
                        <a:solidFill>
                          <a:schemeClr val="tx1"/>
                        </a:solidFill>
                        <a:latin typeface="+mn-lt"/>
                        <a:ea typeface="Verdana" panose="020B0604030504040204" pitchFamily="34" charset="0"/>
                        <a:cs typeface="Verdana" panose="020B0604030504040204" pitchFamily="34" charset="0"/>
                      </a:endParaRPr>
                    </a:p>
                  </a:txBody>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remaining YAS ToC bug fixes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smtClean="0">
                        <a:solidFill>
                          <a:schemeClr val="tx1"/>
                        </a:solidFill>
                        <a:latin typeface="+mn-lt"/>
                        <a:ea typeface="Verdana" panose="020B0604030504040204" pitchFamily="34" charset="0"/>
                        <a:cs typeface="Verdana" panose="020B0604030504040204" pitchFamily="34"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663450693"/>
                  </a:ext>
                </a:extLst>
              </a:tr>
              <a:tr h="485214">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Rotherham</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Transfer</a:t>
                      </a:r>
                      <a:r>
                        <a:rPr lang="en-GB" sz="900" b="1" baseline="0" dirty="0" smtClean="0">
                          <a:solidFill>
                            <a:schemeClr val="tx1"/>
                          </a:solidFill>
                          <a:latin typeface="+mn-lt"/>
                          <a:ea typeface="Verdana" panose="020B0604030504040204" pitchFamily="34" charset="0"/>
                          <a:cs typeface="Verdana" panose="020B0604030504040204" pitchFamily="34" charset="0"/>
                        </a:rPr>
                        <a:t> of Care</a:t>
                      </a:r>
                      <a:endParaRPr lang="en-GB" sz="900" b="1" dirty="0" smtClean="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19/08/20</a:t>
                      </a:r>
                    </a:p>
                  </a:txBody>
                  <a:tcPr>
                    <a:solidFill>
                      <a:schemeClr val="bg1"/>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rPr>
                        <a:t>Testing confirmed testing has fixed the Meditech bug</a:t>
                      </a:r>
                      <a:endParaRPr lang="en-GB" sz="900" kern="1200" baseline="0" dirty="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Clinical Safety assured </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Go Live meeting scheduled 17/08/20</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4"/>
                  </a:ext>
                </a:extLst>
              </a:tr>
              <a:tr h="617545">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York</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09/09/20</a:t>
                      </a:r>
                    </a:p>
                  </a:txBody>
                  <a:tcPr>
                    <a:solidFill>
                      <a:schemeClr val="bg1"/>
                    </a:solidFill>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j-lt"/>
                          <a:ea typeface="Verdana" panose="020B0604030504040204" pitchFamily="34" charset="0"/>
                          <a:cs typeface="Verdana" panose="020B0604030504040204" pitchFamily="34" charset="0"/>
                        </a:rPr>
                        <a:t>Agreement to move to go live without ‘includes’</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baseline="0" dirty="0" smtClean="0">
                        <a:solidFill>
                          <a:schemeClr val="tx1"/>
                        </a:solidFill>
                        <a:latin typeface="+mj-lt"/>
                        <a:ea typeface="Verdana" panose="020B0604030504040204" pitchFamily="34" charset="0"/>
                        <a:cs typeface="Verdana" panose="020B0604030504040204" pitchFamily="34" charset="0"/>
                      </a:endParaRP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Completion of onboarding document to move into the onboarding suite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UAT and Clinical safety testing of York dataset</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Schedule go live meeting scheduled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5"/>
                  </a:ext>
                </a:extLst>
              </a:tr>
              <a:tr h="485214">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NLAG</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16/09/20</a:t>
                      </a:r>
                    </a:p>
                  </a:txBody>
                  <a:tcPr>
                    <a:solidFill>
                      <a:schemeClr val="bg1"/>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Docker installed onto a clean windows machine</a:t>
                      </a: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87313" algn="l"/>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Connect to the test harness following return of the onboarding document</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87313" algn="l"/>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UAT and Clinical safety testing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87313" algn="l"/>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IG and TA documents returned</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rgbClr val="FF0000"/>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6"/>
                  </a:ext>
                </a:extLst>
              </a:tr>
              <a:tr h="485214">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NYCC</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kern="12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16/09/20</a:t>
                      </a:r>
                    </a:p>
                  </a:txBody>
                  <a:tcPr>
                    <a:solidFill>
                      <a:schemeClr val="bg1"/>
                    </a:solidFill>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Developer completed latest FHIR proxy installation</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Onboarding document received</a:t>
                      </a:r>
                    </a:p>
                  </a:txBody>
                  <a:tcPr/>
                </a:tc>
                <a:tc>
                  <a:txBody>
                    <a:bodyPr/>
                    <a:lstStyle/>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j-lt"/>
                          <a:ea typeface="Verdana" panose="020B0604030504040204" pitchFamily="34" charset="0"/>
                          <a:cs typeface="Verdana" panose="020B0604030504040204" pitchFamily="34" charset="0"/>
                        </a:rPr>
                        <a:t>Connection to the YHCR test harness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UAT and Clinical safety testing </a:t>
                      </a:r>
                    </a:p>
                    <a:p>
                      <a:pPr marL="87313" marR="0" lvl="0" indent="-873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aseline="0" dirty="0" smtClean="0">
                          <a:solidFill>
                            <a:schemeClr val="tx1"/>
                          </a:solidFill>
                          <a:latin typeface="+mj-lt"/>
                          <a:ea typeface="Verdana" panose="020B0604030504040204" pitchFamily="34" charset="0"/>
                          <a:cs typeface="Verdana" panose="020B0604030504040204" pitchFamily="34" charset="0"/>
                        </a:rPr>
                        <a:t>IG documents to be returned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smtClean="0">
                        <a:ln>
                          <a:noFill/>
                        </a:ln>
                        <a:solidFill>
                          <a:srgbClr val="FF0000"/>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7"/>
                  </a:ext>
                </a:extLst>
              </a:tr>
              <a:tr h="615604">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Hull </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rPr>
                        <a:t>09/09/20</a:t>
                      </a:r>
                    </a:p>
                  </a:txBody>
                  <a:tcPr>
                    <a:solidFill>
                      <a:schemeClr val="bg1"/>
                    </a:solidFill>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Ensemble work finalised</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Connected to the test harness and commenced UAT testing</a:t>
                      </a:r>
                      <a:endParaRPr lang="en-GB" sz="900" kern="1200" baseline="0" dirty="0" smtClean="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amendments to TA spreadsheet for final approval</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PIX server work completed </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CS sign off completed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0682563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903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Date: </a:t>
            </a:r>
            <a:r>
              <a:rPr lang="en-GB" sz="1200" b="1" dirty="0">
                <a:solidFill>
                  <a:prstClr val="white"/>
                </a:solidFill>
                <a:ea typeface="Verdana" panose="020B0604030504040204" pitchFamily="34" charset="0"/>
                <a:cs typeface="Verdana" panose="020B0604030504040204" pitchFamily="34" charset="0"/>
              </a:rPr>
              <a:t>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2020</a:t>
            </a:r>
          </a:p>
        </p:txBody>
      </p:sp>
      <p:sp>
        <p:nvSpPr>
          <p:cNvPr id="9" name="Rectangle 8"/>
          <p:cNvSpPr/>
          <p:nvPr/>
        </p:nvSpPr>
        <p:spPr bwMode="gray">
          <a:xfrm>
            <a:off x="62343" y="869371"/>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smtClean="0">
                <a:latin typeface="Verdana" panose="020B0604030504040204" pitchFamily="34" charset="0"/>
                <a:ea typeface="Verdana" panose="020B0604030504040204" pitchFamily="34" charset="0"/>
                <a:cs typeface="Verdana" panose="020B0604030504040204" pitchFamily="34" charset="0"/>
              </a:rPr>
              <a:t>Reported by: </a:t>
            </a:r>
            <a:r>
              <a:rPr lang="en-GB" sz="1000" dirty="0" smtClean="0">
                <a:latin typeface="Verdana" panose="020B0604030504040204" pitchFamily="34" charset="0"/>
                <a:ea typeface="Verdana" panose="020B0604030504040204" pitchFamily="34" charset="0"/>
                <a:cs typeface="Verdana" panose="020B0604030504040204" pitchFamily="34" charset="0"/>
              </a:rPr>
              <a:t>Nigel Hodgson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sp>
        <p:nvSpPr>
          <p:cNvPr id="17" name="Rectangle 16"/>
          <p:cNvSpPr/>
          <p:nvPr/>
        </p:nvSpPr>
        <p:spPr>
          <a:xfrm>
            <a:off x="48424" y="471960"/>
            <a:ext cx="8844589"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smtClean="0">
                <a:solidFill>
                  <a:srgbClr val="FF0000"/>
                </a:solidFill>
                <a:latin typeface="Verdana" panose="020B0604030504040204" pitchFamily="34" charset="0"/>
                <a:ea typeface="Verdana" panose="020B0604030504040204" pitchFamily="34" charset="0"/>
                <a:cs typeface="Verdana" panose="020B0604030504040204" pitchFamily="34" charset="0"/>
              </a:rPr>
              <a:t>On-boarding Headlines</a:t>
            </a:r>
            <a:endParaRPr lang="en-GB"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Rectangle 25"/>
          <p:cNvSpPr/>
          <p:nvPr/>
        </p:nvSpPr>
        <p:spPr>
          <a:xfrm>
            <a:off x="8906933" y="476239"/>
            <a:ext cx="1706134" cy="34984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chemeClr val="tx1"/>
                </a:solidFill>
                <a:latin typeface="Verdana" panose="020B0604030504040204" pitchFamily="34" charset="0"/>
                <a:ea typeface="Verdana" panose="020B0604030504040204" pitchFamily="34" charset="0"/>
                <a:cs typeface="Verdana" panose="020B0604030504040204" pitchFamily="34" charset="0"/>
              </a:rPr>
              <a:t>Overall Status:</a:t>
            </a:r>
          </a:p>
        </p:txBody>
      </p:sp>
      <p:sp>
        <p:nvSpPr>
          <p:cNvPr id="27" name="Rectangle 26"/>
          <p:cNvSpPr/>
          <p:nvPr/>
        </p:nvSpPr>
        <p:spPr>
          <a:xfrm>
            <a:off x="10626987" y="468886"/>
            <a:ext cx="1447643" cy="362360"/>
          </a:xfrm>
          <a:prstGeom prst="rect">
            <a:avLst/>
          </a:prstGeom>
          <a:solidFill>
            <a:srgbClr val="FFC000"/>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bwMode="gray">
          <a:xfrm>
            <a:off x="6252841" y="865800"/>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latin typeface="Verdana" panose="020B0604030504040204" pitchFamily="34" charset="0"/>
                <a:ea typeface="Verdana" panose="020B0604030504040204" pitchFamily="34" charset="0"/>
                <a:cs typeface="Verdana" panose="020B0604030504040204" pitchFamily="34" charset="0"/>
              </a:rPr>
              <a:t>A</a:t>
            </a:r>
            <a:r>
              <a:rPr lang="en-GB" sz="1000" b="1" dirty="0" smtClean="0">
                <a:latin typeface="Verdana" panose="020B0604030504040204" pitchFamily="34" charset="0"/>
                <a:ea typeface="Verdana" panose="020B0604030504040204" pitchFamily="34" charset="0"/>
                <a:cs typeface="Verdana" panose="020B0604030504040204" pitchFamily="34" charset="0"/>
              </a:rPr>
              <a:t>ssured </a:t>
            </a:r>
            <a:r>
              <a:rPr lang="en-GB" sz="1000" b="1" dirty="0">
                <a:latin typeface="Verdana" panose="020B0604030504040204" pitchFamily="34" charset="0"/>
                <a:ea typeface="Verdana" panose="020B0604030504040204" pitchFamily="34" charset="0"/>
                <a:cs typeface="Verdana" panose="020B0604030504040204" pitchFamily="34" charset="0"/>
              </a:rPr>
              <a:t>by: </a:t>
            </a:r>
            <a:r>
              <a:rPr lang="en-GB" sz="1000" dirty="0">
                <a:latin typeface="Verdana" panose="020B0604030504040204" pitchFamily="34" charset="0"/>
                <a:ea typeface="Verdana" panose="020B0604030504040204" pitchFamily="34" charset="0"/>
                <a:cs typeface="Verdana" panose="020B0604030504040204" pitchFamily="34" charset="0"/>
              </a:rPr>
              <a:t>Julia Millman</a:t>
            </a:r>
            <a:r>
              <a:rPr lang="en-GB" sz="1000" b="1" dirty="0">
                <a:latin typeface="Verdana" panose="020B0604030504040204" pitchFamily="34" charset="0"/>
                <a:ea typeface="Verdana" panose="020B0604030504040204" pitchFamily="34" charset="0"/>
                <a:cs typeface="Verdana" panose="020B0604030504040204" pitchFamily="34" charset="0"/>
              </a:rPr>
              <a:t>				</a:t>
            </a:r>
          </a:p>
        </p:txBody>
      </p:sp>
      <p:graphicFrame>
        <p:nvGraphicFramePr>
          <p:cNvPr id="16" name="Table 15"/>
          <p:cNvGraphicFramePr>
            <a:graphicFrameLocks noGrp="1"/>
          </p:cNvGraphicFramePr>
          <p:nvPr>
            <p:extLst/>
          </p:nvPr>
        </p:nvGraphicFramePr>
        <p:xfrm>
          <a:off x="62343" y="1213935"/>
          <a:ext cx="12012287" cy="2061531"/>
        </p:xfrm>
        <a:graphic>
          <a:graphicData uri="http://schemas.openxmlformats.org/drawingml/2006/table">
            <a:tbl>
              <a:tblPr>
                <a:tableStyleId>{8799B23B-EC83-4686-B30A-512413B5E67A}</a:tableStyleId>
              </a:tblPr>
              <a:tblGrid>
                <a:gridCol w="1117707">
                  <a:extLst>
                    <a:ext uri="{9D8B030D-6E8A-4147-A177-3AD203B41FA5}">
                      <a16:colId xmlns:a16="http://schemas.microsoft.com/office/drawing/2014/main" val="2321442881"/>
                    </a:ext>
                  </a:extLst>
                </a:gridCol>
                <a:gridCol w="1025875">
                  <a:extLst>
                    <a:ext uri="{9D8B030D-6E8A-4147-A177-3AD203B41FA5}">
                      <a16:colId xmlns:a16="http://schemas.microsoft.com/office/drawing/2014/main" val="20001"/>
                    </a:ext>
                  </a:extLst>
                </a:gridCol>
                <a:gridCol w="521777">
                  <a:extLst>
                    <a:ext uri="{9D8B030D-6E8A-4147-A177-3AD203B41FA5}">
                      <a16:colId xmlns:a16="http://schemas.microsoft.com/office/drawing/2014/main" val="3953097038"/>
                    </a:ext>
                  </a:extLst>
                </a:gridCol>
                <a:gridCol w="821410">
                  <a:extLst>
                    <a:ext uri="{9D8B030D-6E8A-4147-A177-3AD203B41FA5}">
                      <a16:colId xmlns:a16="http://schemas.microsoft.com/office/drawing/2014/main" val="20003"/>
                    </a:ext>
                  </a:extLst>
                </a:gridCol>
                <a:gridCol w="2815525">
                  <a:extLst>
                    <a:ext uri="{9D8B030D-6E8A-4147-A177-3AD203B41FA5}">
                      <a16:colId xmlns:a16="http://schemas.microsoft.com/office/drawing/2014/main" val="3566525515"/>
                    </a:ext>
                  </a:extLst>
                </a:gridCol>
                <a:gridCol w="3316638">
                  <a:extLst>
                    <a:ext uri="{9D8B030D-6E8A-4147-A177-3AD203B41FA5}">
                      <a16:colId xmlns:a16="http://schemas.microsoft.com/office/drawing/2014/main" val="3314289675"/>
                    </a:ext>
                  </a:extLst>
                </a:gridCol>
                <a:gridCol w="2393355">
                  <a:extLst>
                    <a:ext uri="{9D8B030D-6E8A-4147-A177-3AD203B41FA5}">
                      <a16:colId xmlns:a16="http://schemas.microsoft.com/office/drawing/2014/main" val="1318646577"/>
                    </a:ext>
                  </a:extLst>
                </a:gridCol>
              </a:tblGrid>
              <a:tr h="382290">
                <a:tc>
                  <a:txBody>
                    <a:bodyPr/>
                    <a:lstStyle/>
                    <a:p>
                      <a:pPr algn="l"/>
                      <a:r>
                        <a:rPr lang="en-GB" sz="1000" b="1" baseline="0" dirty="0" smtClean="0">
                          <a:solidFill>
                            <a:schemeClr val="bg1"/>
                          </a:solidFill>
                          <a:latin typeface="+mn-lt"/>
                          <a:ea typeface="+mn-ea"/>
                          <a:cs typeface="+mn-cs"/>
                        </a:rPr>
                        <a:t>Provider Milestones </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l"/>
                      <a:r>
                        <a:rPr lang="en-GB" sz="1000" b="1" dirty="0" smtClean="0">
                          <a:solidFill>
                            <a:schemeClr val="bg1"/>
                          </a:solidFill>
                          <a:latin typeface="+mj-lt"/>
                          <a:ea typeface="Verdana" panose="020B0604030504040204" pitchFamily="34" charset="0"/>
                          <a:cs typeface="Verdana" panose="020B0604030504040204" pitchFamily="34" charset="0"/>
                        </a:rPr>
                        <a:t>Use Case </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ctr"/>
                      <a:r>
                        <a:rPr lang="en-GB" sz="1000" b="1" dirty="0" smtClean="0">
                          <a:solidFill>
                            <a:schemeClr val="bg1"/>
                          </a:solidFill>
                        </a:rPr>
                        <a:t>RAG</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smtClean="0">
                          <a:solidFill>
                            <a:schemeClr val="bg1"/>
                          </a:solidFill>
                          <a:latin typeface="+mj-lt"/>
                          <a:ea typeface="Verdana" panose="020B0604030504040204" pitchFamily="34" charset="0"/>
                          <a:cs typeface="Verdana" panose="020B0604030504040204" pitchFamily="34" charset="0"/>
                        </a:rPr>
                        <a:t>Forecast Date</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rPr>
                        <a:t>Progress</a:t>
                      </a:r>
                      <a:endParaRPr lang="en-GB" sz="10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0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000" b="1" kern="1200" dirty="0">
                          <a:solidFill>
                            <a:schemeClr val="bg1"/>
                          </a:solidFill>
                        </a:rPr>
                        <a:t>Blockers</a:t>
                      </a:r>
                      <a:endParaRPr lang="en-GB" sz="10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val="2999985941"/>
                  </a:ext>
                </a:extLst>
              </a:tr>
              <a:tr h="485214">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Harrogate</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rPr>
                        <a:t>21/10/20</a:t>
                      </a:r>
                      <a:endParaRPr lang="en-GB" sz="900" kern="1200" baseline="0" dirty="0">
                        <a:solidFill>
                          <a:schemeClr val="tx1"/>
                        </a:solidFill>
                        <a:latin typeface="+mn-lt"/>
                      </a:endParaRPr>
                    </a:p>
                  </a:txBody>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rPr>
                        <a:t>Synanetics resourcing quote received</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Docker installation complete </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FHIR dataset work dependant on Synanetics quote</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IG, TA, CS documentation received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900" b="0" i="0" u="none" strike="noStrike" kern="1200" cap="none" spc="0" normalizeH="0" baseline="0" noProof="0" dirty="0" smtClean="0">
                          <a:ln>
                            <a:noFill/>
                          </a:ln>
                          <a:solidFill>
                            <a:schemeClr val="tx1"/>
                          </a:solidFill>
                          <a:effectLst/>
                          <a:uLnTx/>
                          <a:uFillTx/>
                          <a:latin typeface="+mn-lt"/>
                          <a:ea typeface="Verdana" panose="020B0604030504040204" pitchFamily="34" charset="0"/>
                          <a:cs typeface="Verdana" panose="020B0604030504040204" pitchFamily="34" charset="0"/>
                        </a:rPr>
                        <a:t>Awaiting ICS funding approval for Synanetics proposal</a:t>
                      </a: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1"/>
                  </a:ext>
                </a:extLst>
              </a:tr>
              <a:tr h="522291">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Bradford</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rPr>
                        <a:t>16/09/20</a:t>
                      </a:r>
                      <a:endParaRPr lang="en-GB" sz="900" kern="1200" baseline="0" dirty="0">
                        <a:solidFill>
                          <a:schemeClr val="tx1"/>
                        </a:solidFill>
                        <a:latin typeface="+mn-lt"/>
                      </a:endParaRPr>
                    </a:p>
                  </a:txBody>
                  <a:tcPr/>
                </a:tc>
                <a:tc>
                  <a:txBody>
                    <a:bodyPr/>
                    <a:lstStyle/>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rPr>
                        <a:t>Agreement on VPN connectivity</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Onboarding data capture sheet received </a:t>
                      </a:r>
                      <a:endParaRPr lang="en-GB" sz="900" kern="1200" baseline="0" dirty="0" smtClean="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Connect to test suite</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TA, CS, IG documents received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2"/>
                  </a:ext>
                </a:extLst>
              </a:tr>
              <a:tr h="522291">
                <a:tc>
                  <a:txBody>
                    <a:bodyPr/>
                    <a:lstStyle/>
                    <a:p>
                      <a:pPr marL="171450" indent="-171450">
                        <a:buFont typeface="Wingdings" panose="05000000000000000000" pitchFamily="2" charset="2"/>
                        <a:buChar char="ü"/>
                      </a:pPr>
                      <a:r>
                        <a:rPr lang="en-GB" sz="900" b="1" dirty="0" smtClean="0">
                          <a:solidFill>
                            <a:schemeClr val="tx1"/>
                          </a:solidFill>
                          <a:latin typeface="+mn-lt"/>
                          <a:ea typeface="Verdana" panose="020B0604030504040204" pitchFamily="34" charset="0"/>
                          <a:cs typeface="Verdana" panose="020B0604030504040204" pitchFamily="34" charset="0"/>
                        </a:rPr>
                        <a:t>Doncaster</a:t>
                      </a:r>
                      <a:endParaRPr lang="en-GB" sz="900" b="1"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dirty="0" smtClean="0">
                          <a:solidFill>
                            <a:schemeClr val="tx1"/>
                          </a:solidFill>
                          <a:latin typeface="+mn-lt"/>
                          <a:ea typeface="Verdana" panose="020B0604030504040204" pitchFamily="34" charset="0"/>
                          <a:cs typeface="Verdana" panose="020B0604030504040204" pitchFamily="34" charset="0"/>
                        </a:rPr>
                        <a:t>Data provision</a:t>
                      </a:r>
                    </a:p>
                  </a:txBody>
                  <a:tcPr anchor="ctr"/>
                </a:tc>
                <a:tc>
                  <a:txBody>
                    <a:bodyPr/>
                    <a:lstStyle/>
                    <a:p>
                      <a:endParaRPr lang="en-GB" sz="900" dirty="0">
                        <a:solidFill>
                          <a:schemeClr val="tx1"/>
                        </a:solidFill>
                        <a:latin typeface="+mn-lt"/>
                        <a:ea typeface="Verdana" panose="020B0604030504040204" pitchFamily="34" charset="0"/>
                        <a:cs typeface="Verdana" panose="020B0604030504040204" pitchFamily="34" charset="0"/>
                      </a:endParaRPr>
                    </a:p>
                  </a:txBody>
                  <a:tcPr anchor="ctr">
                    <a:solidFill>
                      <a:srgbClr val="FFC000"/>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16/09/20</a:t>
                      </a:r>
                    </a:p>
                  </a:txBody>
                  <a:tcPr/>
                </a:tc>
                <a:tc>
                  <a:txBody>
                    <a:bodyPr/>
                    <a:lstStyle/>
                    <a:p>
                      <a:pPr marL="87313" marR="0" lvl="0" indent="-777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rPr>
                        <a:t>Developer commenced FHIR proxy work in test environment</a:t>
                      </a:r>
                    </a:p>
                    <a:p>
                      <a:pPr marL="87313" marR="0" lvl="0" indent="-77788"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rPr>
                        <a:t>Meeting took place to progress plan for Synanetics to support initial connectivity.</a:t>
                      </a:r>
                      <a:endParaRPr lang="en-GB" sz="900" kern="1200" baseline="0" dirty="0">
                        <a:solidFill>
                          <a:schemeClr val="tx1"/>
                        </a:solidFill>
                        <a:latin typeface="+mn-lt"/>
                      </a:endParaRPr>
                    </a:p>
                  </a:txBody>
                  <a:tcPr/>
                </a:tc>
                <a:tc>
                  <a:txBody>
                    <a:bodyPr/>
                    <a:lstStyle/>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FHIR proxy work complete</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IG and clinical assurance documents received </a:t>
                      </a:r>
                    </a:p>
                    <a:p>
                      <a:pPr marL="87313" lvl="0" indent="-87313">
                        <a:buFont typeface="Arial" panose="020B0604020202020204" pitchFamily="34" charset="0"/>
                        <a:buChar char="•"/>
                      </a:pPr>
                      <a:r>
                        <a:rPr lang="en-GB" sz="900" kern="1200" baseline="0" dirty="0" smtClean="0">
                          <a:solidFill>
                            <a:schemeClr val="tx1"/>
                          </a:solidFill>
                          <a:latin typeface="+mn-lt"/>
                          <a:ea typeface="Verdana" panose="020B0604030504040204" pitchFamily="34" charset="0"/>
                          <a:cs typeface="Verdana" panose="020B0604030504040204" pitchFamily="34" charset="0"/>
                        </a:rPr>
                        <a:t>Technical scope review meeting with Synanetics</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schemeClr val="tx1"/>
                        </a:solidFill>
                        <a:effectLst/>
                        <a:uLnTx/>
                        <a:uFillTx/>
                        <a:latin typeface="+mn-lt"/>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35407464"/>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73100" y="451206"/>
            <a:ext cx="11845799" cy="309032"/>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smtClean="0">
                <a:solidFill>
                  <a:srgbClr val="FF0000"/>
                </a:solidFill>
                <a:latin typeface="Verdana" panose="020B0604030504040204" pitchFamily="34" charset="0"/>
                <a:ea typeface="Verdana" panose="020B0604030504040204" pitchFamily="34" charset="0"/>
                <a:cs typeface="Verdana" panose="020B0604030504040204" pitchFamily="34" charset="0"/>
              </a:rPr>
              <a:t>On-boarding Dashboard</a:t>
            </a:r>
            <a:endParaRPr lang="en-GB" sz="1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Rectangle 20"/>
          <p:cNvSpPr/>
          <p:nvPr/>
        </p:nvSpPr>
        <p:spPr>
          <a:xfrm>
            <a:off x="0" y="-14117"/>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a:t>
            </a:r>
            <a:r>
              <a:rPr lang="en-GB" sz="1200" b="1" dirty="0" smtClean="0">
                <a:solidFill>
                  <a:prstClr val="white"/>
                </a:solidFill>
                <a:latin typeface="Verdana" panose="020B0604030504040204" pitchFamily="34" charset="0"/>
                <a:ea typeface="Verdana" panose="020B0604030504040204" pitchFamily="34" charset="0"/>
                <a:cs typeface="Verdana" panose="020B0604030504040204" pitchFamily="34" charset="0"/>
              </a:rPr>
              <a:t>Date:  </a:t>
            </a:r>
            <a:r>
              <a:rPr lang="en-GB" sz="1200" b="1" dirty="0">
                <a:solidFill>
                  <a:prstClr val="white"/>
                </a:solidFill>
                <a:ea typeface="Verdana" panose="020B0604030504040204" pitchFamily="34" charset="0"/>
                <a:cs typeface="Verdana" panose="020B0604030504040204" pitchFamily="34" charset="0"/>
              </a:rPr>
              <a:t>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2020</a:t>
            </a:r>
          </a:p>
        </p:txBody>
      </p:sp>
      <p:graphicFrame>
        <p:nvGraphicFramePr>
          <p:cNvPr id="4" name="Object 3"/>
          <p:cNvGraphicFramePr>
            <a:graphicFrameLocks noChangeAspect="1"/>
          </p:cNvGraphicFramePr>
          <p:nvPr>
            <p:extLst/>
          </p:nvPr>
        </p:nvGraphicFramePr>
        <p:xfrm>
          <a:off x="361412" y="1149108"/>
          <a:ext cx="8813800" cy="5403850"/>
        </p:xfrm>
        <a:graphic>
          <a:graphicData uri="http://schemas.openxmlformats.org/presentationml/2006/ole">
            <mc:AlternateContent xmlns:mc="http://schemas.openxmlformats.org/markup-compatibility/2006">
              <mc:Choice xmlns:v="urn:schemas-microsoft-com:vml" Requires="v">
                <p:oleObj spid="_x0000_s1028" name="Worksheet" r:id="rId3" imgW="8813904" imgH="5403688" progId="Excel.Sheet.12">
                  <p:embed/>
                </p:oleObj>
              </mc:Choice>
              <mc:Fallback>
                <p:oleObj name="Worksheet" r:id="rId3" imgW="8813904" imgH="5403688" progId="Excel.Sheet.12">
                  <p:embed/>
                  <p:pic>
                    <p:nvPicPr>
                      <p:cNvPr id="4" name="Object 3"/>
                      <p:cNvPicPr/>
                      <p:nvPr/>
                    </p:nvPicPr>
                    <p:blipFill>
                      <a:blip r:embed="rId4"/>
                      <a:stretch>
                        <a:fillRect/>
                      </a:stretch>
                    </p:blipFill>
                    <p:spPr>
                      <a:xfrm>
                        <a:off x="361412" y="1149108"/>
                        <a:ext cx="8813800" cy="5403850"/>
                      </a:xfrm>
                      <a:prstGeom prst="rect">
                        <a:avLst/>
                      </a:prstGeom>
                    </p:spPr>
                  </p:pic>
                </p:oleObj>
              </mc:Fallback>
            </mc:AlternateContent>
          </a:graphicData>
        </a:graphic>
      </p:graphicFrame>
      <p:pic>
        <p:nvPicPr>
          <p:cNvPr id="11356" name="Oval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50" y="44450"/>
            <a:ext cx="1524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77081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a:t>
            </a:r>
            <a:r>
              <a:rPr lang="en-GB" sz="1200" b="1" dirty="0" smtClean="0">
                <a:solidFill>
                  <a:prstClr val="white"/>
                </a:solidFill>
                <a:ea typeface="Verdana" panose="020B0604030504040204" pitchFamily="34" charset="0"/>
                <a:cs typeface="Verdana" panose="020B0604030504040204" pitchFamily="34" charset="0"/>
              </a:rPr>
              <a:t>2020</a:t>
            </a:r>
            <a:endParaRPr lang="en-GB" sz="1200" b="1" dirty="0">
              <a:solidFill>
                <a:prstClr val="white"/>
              </a:solidFill>
              <a:ea typeface="Verdana" panose="020B0604030504040204" pitchFamily="34" charset="0"/>
              <a:cs typeface="Verdana" panose="020B0604030504040204" pitchFamily="34" charset="0"/>
            </a:endParaRPr>
          </a:p>
        </p:txBody>
      </p:sp>
      <p:sp>
        <p:nvSpPr>
          <p:cNvPr id="17" name="Rectangle 16"/>
          <p:cNvSpPr/>
          <p:nvPr/>
        </p:nvSpPr>
        <p:spPr>
          <a:xfrm>
            <a:off x="62343" y="479218"/>
            <a:ext cx="11917990"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600" b="1" dirty="0" smtClean="0">
                <a:solidFill>
                  <a:srgbClr val="FF0000"/>
                </a:solidFill>
                <a:ea typeface="Verdana" panose="020B0604030504040204" pitchFamily="34" charset="0"/>
                <a:cs typeface="Verdana" panose="020B0604030504040204" pitchFamily="34" charset="0"/>
              </a:rPr>
              <a:t>Other news</a:t>
            </a:r>
            <a:endParaRPr lang="en-GB" sz="1600" dirty="0">
              <a:solidFill>
                <a:srgbClr val="FF0000"/>
              </a:solidFill>
              <a:ea typeface="Verdana" panose="020B0604030504040204" pitchFamily="34" charset="0"/>
              <a:cs typeface="Verdana" panose="020B0604030504040204" pitchFamily="34" charset="0"/>
            </a:endParaRPr>
          </a:p>
        </p:txBody>
      </p:sp>
      <p:sp>
        <p:nvSpPr>
          <p:cNvPr id="2" name="TextBox 1"/>
          <p:cNvSpPr txBox="1"/>
          <p:nvPr/>
        </p:nvSpPr>
        <p:spPr>
          <a:xfrm>
            <a:off x="115069" y="1056265"/>
            <a:ext cx="12012287" cy="5083443"/>
          </a:xfrm>
          <a:prstGeom prst="rect">
            <a:avLst/>
          </a:prstGeom>
          <a:noFill/>
        </p:spPr>
        <p:txBody>
          <a:bodyPr wrap="square" lIns="0" tIns="0" rIns="0" bIns="0" rtlCol="0">
            <a:spAutoFit/>
          </a:bodyPr>
          <a:lstStyle/>
          <a:p>
            <a:pPr marL="447675" indent="-354013">
              <a:lnSpc>
                <a:spcPct val="200000"/>
              </a:lnSpc>
              <a:spcBef>
                <a:spcPts val="0"/>
              </a:spcBef>
              <a:spcAft>
                <a:spcPts val="1000"/>
              </a:spcAft>
              <a:buSzPct val="100000"/>
              <a:buFont typeface="Arial"/>
              <a:buChar char="•"/>
            </a:pPr>
            <a:r>
              <a:rPr lang="en-GB" sz="1600" b="1" dirty="0" smtClean="0">
                <a:solidFill>
                  <a:schemeClr val="accent3">
                    <a:lumMod val="50000"/>
                  </a:schemeClr>
                </a:solidFill>
              </a:rPr>
              <a:t>Engagement </a:t>
            </a:r>
            <a:r>
              <a:rPr lang="en-GB" sz="1200" dirty="0" smtClean="0"/>
              <a:t>the </a:t>
            </a:r>
            <a:r>
              <a:rPr lang="en-GB" sz="1200" dirty="0"/>
              <a:t>team are speaking to a number of new partner organisations about the possibility of connecting to the YHCR and are liaising with ICS colleagues to ensure this activity is part of their digital roadmaps.</a:t>
            </a:r>
          </a:p>
          <a:p>
            <a:pPr marL="447675" indent="-354013">
              <a:lnSpc>
                <a:spcPct val="200000"/>
              </a:lnSpc>
              <a:spcBef>
                <a:spcPts val="0"/>
              </a:spcBef>
              <a:spcAft>
                <a:spcPts val="1000"/>
              </a:spcAft>
              <a:buSzPct val="100000"/>
              <a:buFont typeface="Arial"/>
              <a:buChar char="•"/>
            </a:pPr>
            <a:r>
              <a:rPr lang="en-GB" sz="1200" dirty="0"/>
              <a:t>NHS-X  </a:t>
            </a:r>
            <a:r>
              <a:rPr lang="en-GB" sz="1200" dirty="0" smtClean="0"/>
              <a:t>expressed an interest in further collaboration on the YHCR solution.</a:t>
            </a:r>
          </a:p>
          <a:p>
            <a:pPr marL="93662">
              <a:lnSpc>
                <a:spcPct val="200000"/>
              </a:lnSpc>
              <a:spcBef>
                <a:spcPts val="0"/>
              </a:spcBef>
              <a:spcAft>
                <a:spcPts val="1000"/>
              </a:spcAft>
              <a:buSzPct val="100000"/>
              <a:tabLst>
                <a:tab pos="449263" algn="l"/>
              </a:tabLst>
            </a:pPr>
            <a:endParaRPr lang="en-GB" sz="800" b="1" dirty="0" smtClean="0">
              <a:solidFill>
                <a:schemeClr val="accent3">
                  <a:lumMod val="50000"/>
                </a:schemeClr>
              </a:solidFill>
            </a:endParaRPr>
          </a:p>
          <a:p>
            <a:pPr marL="93662">
              <a:lnSpc>
                <a:spcPct val="200000"/>
              </a:lnSpc>
              <a:spcBef>
                <a:spcPts val="0"/>
              </a:spcBef>
              <a:spcAft>
                <a:spcPts val="1000"/>
              </a:spcAft>
              <a:buSzPct val="100000"/>
              <a:tabLst>
                <a:tab pos="449263" algn="l"/>
              </a:tabLst>
            </a:pPr>
            <a:r>
              <a:rPr lang="en-GB" sz="1600" b="1" dirty="0" smtClean="0">
                <a:solidFill>
                  <a:schemeClr val="accent3">
                    <a:lumMod val="50000"/>
                  </a:schemeClr>
                </a:solidFill>
              </a:rPr>
              <a:t>	On-boarding</a:t>
            </a:r>
            <a:r>
              <a:rPr lang="en-GB" sz="1600" dirty="0" smtClean="0"/>
              <a:t> </a:t>
            </a:r>
            <a:r>
              <a:rPr lang="en-GB" sz="1200" dirty="0" smtClean="0"/>
              <a:t>processes have been reviewed and we will continue to discuss this to ensure the YHCR is easy to adopt for future waves</a:t>
            </a:r>
          </a:p>
          <a:p>
            <a:pPr marL="93662">
              <a:lnSpc>
                <a:spcPct val="200000"/>
              </a:lnSpc>
              <a:spcBef>
                <a:spcPts val="0"/>
              </a:spcBef>
              <a:spcAft>
                <a:spcPts val="1000"/>
              </a:spcAft>
              <a:buSzPct val="100000"/>
              <a:tabLst>
                <a:tab pos="449263" algn="l"/>
              </a:tabLst>
            </a:pPr>
            <a:endParaRPr lang="en-GB" sz="800" dirty="0" smtClean="0"/>
          </a:p>
          <a:p>
            <a:pPr marL="449263" defTabSz="225425">
              <a:lnSpc>
                <a:spcPct val="200000"/>
              </a:lnSpc>
              <a:spcBef>
                <a:spcPts val="0"/>
              </a:spcBef>
              <a:spcAft>
                <a:spcPts val="1000"/>
              </a:spcAft>
              <a:buSzPct val="100000"/>
            </a:pPr>
            <a:r>
              <a:rPr lang="en-GB" sz="1600" b="1" dirty="0" smtClean="0">
                <a:solidFill>
                  <a:schemeClr val="accent3">
                    <a:lumMod val="50000"/>
                  </a:schemeClr>
                </a:solidFill>
              </a:rPr>
              <a:t>Academy </a:t>
            </a:r>
            <a:r>
              <a:rPr lang="en-GB" sz="1200" dirty="0" smtClean="0"/>
              <a:t>the ICR academy proposal is now been refreshed following initial consultation.  The YHCR ICR academy to complement the PHM Academy in supporting colleagues </a:t>
            </a:r>
            <a:r>
              <a:rPr lang="en-GB" sz="1200" dirty="0"/>
              <a:t>to define, design and deliver </a:t>
            </a:r>
            <a:r>
              <a:rPr lang="en-GB" sz="1200" dirty="0" smtClean="0"/>
              <a:t>regional integrated care. </a:t>
            </a:r>
          </a:p>
          <a:p>
            <a:pPr marL="93662" defTabSz="225425">
              <a:lnSpc>
                <a:spcPct val="200000"/>
              </a:lnSpc>
              <a:spcBef>
                <a:spcPts val="0"/>
              </a:spcBef>
              <a:spcAft>
                <a:spcPts val="1000"/>
              </a:spcAft>
              <a:buSzPct val="100000"/>
            </a:pPr>
            <a:endParaRPr lang="en-GB" sz="800" dirty="0"/>
          </a:p>
          <a:p>
            <a:pPr marL="449263" indent="-357188">
              <a:lnSpc>
                <a:spcPct val="200000"/>
              </a:lnSpc>
              <a:spcAft>
                <a:spcPts val="1000"/>
              </a:spcAft>
              <a:buSzPct val="100000"/>
              <a:tabLst>
                <a:tab pos="449263" algn="l"/>
              </a:tabLst>
            </a:pPr>
            <a:r>
              <a:rPr lang="en-GB" sz="1600" b="1" dirty="0" smtClean="0">
                <a:solidFill>
                  <a:schemeClr val="accent3">
                    <a:lumMod val="50000"/>
                  </a:schemeClr>
                </a:solidFill>
              </a:rPr>
              <a:t>     YHCR operations Requirements to support the tender for the </a:t>
            </a:r>
            <a:r>
              <a:rPr lang="en-GB" sz="1200" dirty="0" smtClean="0">
                <a:ea typeface="Verdana" panose="020B0604030504040204" pitchFamily="34" charset="0"/>
                <a:cs typeface="Verdana" panose="020B0604030504040204" pitchFamily="34" charset="0"/>
              </a:rPr>
              <a:t>long-term service solution now being considered and     permanent roles to support the YHCR operations going forward are now being reviewed by HR colleagues.</a:t>
            </a:r>
            <a:endParaRPr lang="en-GB" sz="1200" dirty="0">
              <a:ea typeface="Verdana" panose="020B0604030504040204" pitchFamily="34" charset="0"/>
              <a:cs typeface="Verdana" panose="020B0604030504040204" pitchFamily="34" charset="0"/>
            </a:endParaRPr>
          </a:p>
        </p:txBody>
      </p:sp>
      <p:pic>
        <p:nvPicPr>
          <p:cNvPr id="18"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90" r="75203"/>
          <a:stretch/>
        </p:blipFill>
        <p:spPr bwMode="auto">
          <a:xfrm>
            <a:off x="128823" y="1208353"/>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90" r="75203"/>
          <a:stretch/>
        </p:blipFill>
        <p:spPr bwMode="auto">
          <a:xfrm>
            <a:off x="131180" y="2132423"/>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90" r="75203"/>
          <a:stretch/>
        </p:blipFill>
        <p:spPr bwMode="auto">
          <a:xfrm>
            <a:off x="150100" y="3006332"/>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90" r="75203"/>
          <a:stretch/>
        </p:blipFill>
        <p:spPr bwMode="auto">
          <a:xfrm>
            <a:off x="150100" y="4021504"/>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90" r="75203"/>
          <a:stretch/>
        </p:blipFill>
        <p:spPr bwMode="auto">
          <a:xfrm>
            <a:off x="208059" y="5377643"/>
            <a:ext cx="272652" cy="3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524076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Workstream Report –Yorkshire and Humber Integrated Care Record Programme			Report </a:t>
            </a:r>
            <a:r>
              <a:rPr lang="en-GB" sz="1200" b="1" dirty="0" smtClean="0">
                <a:solidFill>
                  <a:prstClr val="white"/>
                </a:solidFill>
                <a:latin typeface="Verdana" panose="020B0604030504040204" pitchFamily="34" charset="0"/>
                <a:ea typeface="Verdana" panose="020B0604030504040204" pitchFamily="34" charset="0"/>
                <a:cs typeface="Verdana" panose="020B0604030504040204" pitchFamily="34" charset="0"/>
              </a:rPr>
              <a:t>Date: </a:t>
            </a:r>
            <a:r>
              <a:rPr lang="en-GB" sz="1200" b="1" dirty="0">
                <a:solidFill>
                  <a:prstClr val="white"/>
                </a:solidFill>
                <a:ea typeface="Verdana" panose="020B0604030504040204" pitchFamily="34" charset="0"/>
                <a:cs typeface="Verdana" panose="020B0604030504040204" pitchFamily="34" charset="0"/>
              </a:rPr>
              <a:t>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2020</a:t>
            </a:r>
          </a:p>
        </p:txBody>
      </p:sp>
      <p:sp>
        <p:nvSpPr>
          <p:cNvPr id="17" name="Rectangle 16"/>
          <p:cNvSpPr/>
          <p:nvPr/>
        </p:nvSpPr>
        <p:spPr>
          <a:xfrm>
            <a:off x="62343" y="479218"/>
            <a:ext cx="11977257"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600" b="1" dirty="0" smtClean="0">
                <a:solidFill>
                  <a:srgbClr val="FF0000"/>
                </a:solidFill>
                <a:latin typeface="Verdana" panose="020B0604030504040204" pitchFamily="34" charset="0"/>
                <a:ea typeface="Verdana" panose="020B0604030504040204" pitchFamily="34" charset="0"/>
                <a:cs typeface="Verdana" panose="020B0604030504040204" pitchFamily="34" charset="0"/>
              </a:rPr>
              <a:t>Risk Dashboard</a:t>
            </a:r>
            <a:endParaRPr lang="en-GB" sz="16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Object 2"/>
          <p:cNvGraphicFramePr>
            <a:graphicFrameLocks noChangeAspect="1"/>
          </p:cNvGraphicFramePr>
          <p:nvPr>
            <p:extLst/>
          </p:nvPr>
        </p:nvGraphicFramePr>
        <p:xfrm>
          <a:off x="114300" y="1155700"/>
          <a:ext cx="11544300" cy="5473700"/>
        </p:xfrm>
        <a:graphic>
          <a:graphicData uri="http://schemas.openxmlformats.org/presentationml/2006/ole">
            <mc:AlternateContent xmlns:mc="http://schemas.openxmlformats.org/markup-compatibility/2006">
              <mc:Choice xmlns:v="urn:schemas-microsoft-com:vml" Requires="v">
                <p:oleObj spid="_x0000_s2052" name="Worksheet" r:id="rId3" imgW="11544248" imgH="5473515" progId="Excel.Sheet.12">
                  <p:embed/>
                </p:oleObj>
              </mc:Choice>
              <mc:Fallback>
                <p:oleObj name="Worksheet" r:id="rId3" imgW="11544248" imgH="5473515" progId="Excel.Sheet.12">
                  <p:embed/>
                  <p:pic>
                    <p:nvPicPr>
                      <p:cNvPr id="3" name="Object 2"/>
                      <p:cNvPicPr/>
                      <p:nvPr/>
                    </p:nvPicPr>
                    <p:blipFill>
                      <a:blip r:embed="rId4"/>
                      <a:stretch>
                        <a:fillRect/>
                      </a:stretch>
                    </p:blipFill>
                    <p:spPr>
                      <a:xfrm>
                        <a:off x="114300" y="1155700"/>
                        <a:ext cx="11544300" cy="5473700"/>
                      </a:xfrm>
                      <a:prstGeom prst="rect">
                        <a:avLst/>
                      </a:prstGeom>
                    </p:spPr>
                  </p:pic>
                </p:oleObj>
              </mc:Fallback>
            </mc:AlternateContent>
          </a:graphicData>
        </a:graphic>
      </p:graphicFrame>
      <p:pic>
        <p:nvPicPr>
          <p:cNvPr id="13313" name="TextBox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0350" y="0"/>
            <a:ext cx="14986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687069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9907" y="73570"/>
            <a:ext cx="1315995" cy="222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Programme</a:t>
            </a:r>
          </a:p>
        </p:txBody>
      </p:sp>
      <p:sp>
        <p:nvSpPr>
          <p:cNvPr id="5" name="Rectangle 4"/>
          <p:cNvSpPr/>
          <p:nvPr/>
        </p:nvSpPr>
        <p:spPr>
          <a:xfrm>
            <a:off x="1725897" y="73570"/>
            <a:ext cx="3274540" cy="222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dirty="0">
                <a:solidFill>
                  <a:schemeClr val="tx1"/>
                </a:solidFill>
              </a:rPr>
              <a:t>Yorkshire &amp; Humber Care Record</a:t>
            </a:r>
          </a:p>
        </p:txBody>
      </p:sp>
      <p:sp>
        <p:nvSpPr>
          <p:cNvPr id="7" name="Rectangle 6"/>
          <p:cNvSpPr/>
          <p:nvPr/>
        </p:nvSpPr>
        <p:spPr>
          <a:xfrm>
            <a:off x="4513641" y="351346"/>
            <a:ext cx="1315995" cy="222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RAG status</a:t>
            </a:r>
          </a:p>
        </p:txBody>
      </p:sp>
      <p:sp>
        <p:nvSpPr>
          <p:cNvPr id="8" name="Rectangle 7"/>
          <p:cNvSpPr/>
          <p:nvPr/>
        </p:nvSpPr>
        <p:spPr>
          <a:xfrm>
            <a:off x="5829638" y="351346"/>
            <a:ext cx="413999" cy="222423"/>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r>
              <a:rPr lang="en-GB" sz="1351" dirty="0">
                <a:solidFill>
                  <a:schemeClr val="tx1"/>
                </a:solidFill>
              </a:rPr>
              <a:t>A-G</a:t>
            </a:r>
          </a:p>
        </p:txBody>
      </p:sp>
      <p:sp>
        <p:nvSpPr>
          <p:cNvPr id="9" name="Rectangle 8"/>
          <p:cNvSpPr/>
          <p:nvPr/>
        </p:nvSpPr>
        <p:spPr>
          <a:xfrm>
            <a:off x="6287366" y="351346"/>
            <a:ext cx="1418639" cy="222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Reporting Period </a:t>
            </a:r>
          </a:p>
        </p:txBody>
      </p:sp>
      <p:sp>
        <p:nvSpPr>
          <p:cNvPr id="10" name="Rectangle 9"/>
          <p:cNvSpPr/>
          <p:nvPr/>
        </p:nvSpPr>
        <p:spPr>
          <a:xfrm>
            <a:off x="7706002" y="351346"/>
            <a:ext cx="1030031" cy="222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r>
              <a:rPr lang="en-GB" sz="1351" dirty="0" smtClean="0">
                <a:solidFill>
                  <a:schemeClr val="tx1"/>
                </a:solidFill>
              </a:rPr>
              <a:t>Aug </a:t>
            </a:r>
            <a:r>
              <a:rPr lang="en-GB" sz="1351" dirty="0">
                <a:solidFill>
                  <a:schemeClr val="tx1"/>
                </a:solidFill>
              </a:rPr>
              <a:t>2020</a:t>
            </a:r>
          </a:p>
        </p:txBody>
      </p:sp>
      <p:sp>
        <p:nvSpPr>
          <p:cNvPr id="11" name="Rectangle 10"/>
          <p:cNvSpPr/>
          <p:nvPr/>
        </p:nvSpPr>
        <p:spPr>
          <a:xfrm>
            <a:off x="409903" y="351346"/>
            <a:ext cx="487272" cy="222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SRO</a:t>
            </a:r>
          </a:p>
        </p:txBody>
      </p:sp>
      <p:sp>
        <p:nvSpPr>
          <p:cNvPr id="12" name="Rectangle 11"/>
          <p:cNvSpPr/>
          <p:nvPr/>
        </p:nvSpPr>
        <p:spPr>
          <a:xfrm>
            <a:off x="897179" y="351346"/>
            <a:ext cx="1527101" cy="222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dirty="0">
                <a:solidFill>
                  <a:schemeClr val="tx1"/>
                </a:solidFill>
              </a:rPr>
              <a:t>John Byrne</a:t>
            </a:r>
          </a:p>
        </p:txBody>
      </p:sp>
      <p:sp>
        <p:nvSpPr>
          <p:cNvPr id="13" name="Rectangle 12"/>
          <p:cNvSpPr/>
          <p:nvPr/>
        </p:nvSpPr>
        <p:spPr>
          <a:xfrm>
            <a:off x="2485509" y="351346"/>
            <a:ext cx="576723" cy="222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b="1" dirty="0"/>
              <a:t>Lead</a:t>
            </a:r>
          </a:p>
        </p:txBody>
      </p:sp>
      <p:sp>
        <p:nvSpPr>
          <p:cNvPr id="14" name="Rectangle 13"/>
          <p:cNvSpPr/>
          <p:nvPr/>
        </p:nvSpPr>
        <p:spPr>
          <a:xfrm>
            <a:off x="3062234" y="351346"/>
            <a:ext cx="1387613" cy="222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r>
              <a:rPr lang="en-GB" sz="1351" dirty="0">
                <a:solidFill>
                  <a:schemeClr val="tx1"/>
                </a:solidFill>
              </a:rPr>
              <a:t>Lee Rickles</a:t>
            </a:r>
          </a:p>
        </p:txBody>
      </p:sp>
      <p:graphicFrame>
        <p:nvGraphicFramePr>
          <p:cNvPr id="17" name="Table 16"/>
          <p:cNvGraphicFramePr>
            <a:graphicFrameLocks noGrp="1"/>
          </p:cNvGraphicFramePr>
          <p:nvPr>
            <p:extLst>
              <p:ext uri="{D42A27DB-BD31-4B8C-83A1-F6EECF244321}">
                <p14:modId xmlns:p14="http://schemas.microsoft.com/office/powerpoint/2010/main" val="4293537018"/>
              </p:ext>
            </p:extLst>
          </p:nvPr>
        </p:nvGraphicFramePr>
        <p:xfrm>
          <a:off x="409902" y="647225"/>
          <a:ext cx="11566636" cy="6058098"/>
        </p:xfrm>
        <a:graphic>
          <a:graphicData uri="http://schemas.openxmlformats.org/drawingml/2006/table">
            <a:tbl>
              <a:tblPr firstRow="1" bandRow="1">
                <a:tableStyleId>{5C22544A-7EE6-4342-B048-85BDC9FD1C3A}</a:tableStyleId>
              </a:tblPr>
              <a:tblGrid>
                <a:gridCol w="5783318">
                  <a:extLst>
                    <a:ext uri="{9D8B030D-6E8A-4147-A177-3AD203B41FA5}">
                      <a16:colId xmlns:a16="http://schemas.microsoft.com/office/drawing/2014/main" val="1058479110"/>
                    </a:ext>
                  </a:extLst>
                </a:gridCol>
                <a:gridCol w="5783318">
                  <a:extLst>
                    <a:ext uri="{9D8B030D-6E8A-4147-A177-3AD203B41FA5}">
                      <a16:colId xmlns:a16="http://schemas.microsoft.com/office/drawing/2014/main" val="1599407111"/>
                    </a:ext>
                  </a:extLst>
                </a:gridCol>
              </a:tblGrid>
              <a:tr h="329080">
                <a:tc gridSpan="2">
                  <a:txBody>
                    <a:bodyPr/>
                    <a:lstStyle/>
                    <a:p>
                      <a:r>
                        <a:rPr lang="en-GB" sz="1300" dirty="0" smtClean="0"/>
                        <a:t>Key Messages</a:t>
                      </a:r>
                      <a:endParaRPr lang="en-GB" sz="1300" dirty="0"/>
                    </a:p>
                  </a:txBody>
                  <a:tcPr/>
                </a:tc>
                <a:tc hMerge="1">
                  <a:txBody>
                    <a:bodyPr/>
                    <a:lstStyle/>
                    <a:p>
                      <a:endParaRPr lang="en-GB" dirty="0"/>
                    </a:p>
                  </a:txBody>
                  <a:tcPr/>
                </a:tc>
                <a:extLst>
                  <a:ext uri="{0D108BD9-81ED-4DB2-BD59-A6C34878D82A}">
                    <a16:rowId xmlns:a16="http://schemas.microsoft.com/office/drawing/2014/main" val="3045075276"/>
                  </a:ext>
                </a:extLst>
              </a:tr>
              <a:tr h="923965">
                <a:tc gridSpan="2">
                  <a:txBody>
                    <a:bodyPr/>
                    <a:lstStyle/>
                    <a:p>
                      <a:pPr marL="171450" indent="-171450">
                        <a:buFont typeface="Arial" panose="020B0604020202020204" pitchFamily="34" charset="0"/>
                        <a:buChar char="•"/>
                      </a:pPr>
                      <a:r>
                        <a:rPr lang="en-GB" sz="1200" baseline="0" dirty="0" smtClean="0"/>
                        <a:t>All ICSs are at different stages of development of the roll out plans for the YHCR.</a:t>
                      </a:r>
                    </a:p>
                    <a:p>
                      <a:pPr marL="171450" indent="-171450">
                        <a:buFont typeface="Arial" panose="020B0604020202020204" pitchFamily="34" charset="0"/>
                        <a:buChar char="•"/>
                      </a:pPr>
                      <a:r>
                        <a:rPr lang="en-GB" sz="1200" baseline="0" dirty="0" smtClean="0"/>
                        <a:t>The YHCR programme team  are to continue for all of 20/21, this is based upon HSLI funding being provided by HCV.</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smtClean="0"/>
                        <a:t>NHS X have briefed ICS on the requirements for COVID 19 phase 3 ICS submissions for shared care records and population health as part of the ICS submission.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aseline="0" dirty="0" smtClean="0"/>
                        <a:t>251 data processing to allow the data from SoS to be de-id for PHM has been submitted</a:t>
                      </a:r>
                      <a:endParaRPr lang="en-GB" sz="1200" dirty="0" smtClean="0"/>
                    </a:p>
                  </a:txBody>
                  <a:tcPr/>
                </a:tc>
                <a:tc hMerge="1">
                  <a:txBody>
                    <a:bodyPr/>
                    <a:lstStyle/>
                    <a:p>
                      <a:endParaRPr lang="en-GB" dirty="0"/>
                    </a:p>
                  </a:txBody>
                  <a:tcPr/>
                </a:tc>
                <a:extLst>
                  <a:ext uri="{0D108BD9-81ED-4DB2-BD59-A6C34878D82A}">
                    <a16:rowId xmlns:a16="http://schemas.microsoft.com/office/drawing/2014/main" val="1025962679"/>
                  </a:ext>
                </a:extLst>
              </a:tr>
              <a:tr h="303766">
                <a:tc>
                  <a:txBody>
                    <a:bodyPr/>
                    <a:lstStyle/>
                    <a:p>
                      <a:r>
                        <a:rPr lang="en-US" sz="1200" b="1" dirty="0" smtClean="0">
                          <a:solidFill>
                            <a:schemeClr val="bg1"/>
                          </a:solidFill>
                        </a:rPr>
                        <a:t>Key activities &amp; milestones achieved in this reporting period</a:t>
                      </a:r>
                      <a:endParaRPr lang="en-GB" sz="1200" b="1" dirty="0">
                        <a:solidFill>
                          <a:schemeClr val="bg1"/>
                        </a:solidFill>
                      </a:endParaRPr>
                    </a:p>
                  </a:txBody>
                  <a:tcPr>
                    <a:solidFill>
                      <a:srgbClr val="00B050"/>
                    </a:solidFill>
                  </a:tcPr>
                </a:tc>
                <a:tc>
                  <a:txBody>
                    <a:bodyPr/>
                    <a:lstStyle/>
                    <a:p>
                      <a:r>
                        <a:rPr lang="en-US" sz="1200" dirty="0" smtClean="0">
                          <a:solidFill>
                            <a:schemeClr val="bg1"/>
                          </a:solidFill>
                        </a:rPr>
                        <a:t>Key activities &amp; milestones planned for next reporting period</a:t>
                      </a:r>
                      <a:endParaRPr lang="en-GB" sz="1200" dirty="0">
                        <a:solidFill>
                          <a:schemeClr val="bg1"/>
                        </a:solidFill>
                      </a:endParaRPr>
                    </a:p>
                  </a:txBody>
                  <a:tcPr>
                    <a:solidFill>
                      <a:srgbClr val="00B050"/>
                    </a:solidFill>
                  </a:tcPr>
                </a:tc>
                <a:extLst>
                  <a:ext uri="{0D108BD9-81ED-4DB2-BD59-A6C34878D82A}">
                    <a16:rowId xmlns:a16="http://schemas.microsoft.com/office/drawing/2014/main" val="4117712243"/>
                  </a:ext>
                </a:extLst>
              </a:tr>
              <a:tr h="708788">
                <a:tc>
                  <a:txBody>
                    <a:bodyPr/>
                    <a:lstStyle/>
                    <a:p>
                      <a:r>
                        <a:rPr lang="en-GB" sz="1200" b="1" dirty="0" smtClean="0"/>
                        <a:t>Population Health</a:t>
                      </a:r>
                      <a:endParaRPr lang="en-GB"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Support</a:t>
                      </a:r>
                      <a:r>
                        <a:rPr lang="en-GB" sz="1200" baseline="0" dirty="0" smtClean="0"/>
                        <a:t> the Connected Bradford team in the use of the data ark. </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251 data processing approval has been submitted</a:t>
                      </a:r>
                      <a:endParaRPr lang="en-GB" sz="1200" dirty="0" smtClean="0"/>
                    </a:p>
                  </a:txBody>
                  <a:tcPr/>
                </a:tc>
                <a:tc>
                  <a:txBody>
                    <a:bodyPr/>
                    <a:lstStyle/>
                    <a:p>
                      <a:r>
                        <a:rPr lang="en-GB" sz="1200" b="1" dirty="0" smtClean="0"/>
                        <a:t>Population Health</a:t>
                      </a:r>
                    </a:p>
                    <a:p>
                      <a:r>
                        <a:rPr lang="en-GB" sz="1200" dirty="0" smtClean="0"/>
                        <a:t>Support</a:t>
                      </a:r>
                      <a:r>
                        <a:rPr lang="en-GB" sz="1200" baseline="0" dirty="0" smtClean="0"/>
                        <a:t> the Connected Bradford team in the use of the data ark. </a:t>
                      </a:r>
                      <a:endParaRPr lang="en-GB" sz="1200" baseline="0" dirty="0" smtClean="0"/>
                    </a:p>
                    <a:p>
                      <a:r>
                        <a:rPr lang="en-GB" sz="1200" baseline="0" dirty="0" smtClean="0"/>
                        <a:t>251 data processing proposal is approved and test of the national de-id solution can re-start.</a:t>
                      </a:r>
                      <a:endParaRPr lang="en-GB" sz="1200" dirty="0" smtClean="0"/>
                    </a:p>
                  </a:txBody>
                  <a:tcPr/>
                </a:tc>
                <a:extLst>
                  <a:ext uri="{0D108BD9-81ED-4DB2-BD59-A6C34878D82A}">
                    <a16:rowId xmlns:a16="http://schemas.microsoft.com/office/drawing/2014/main" val="2527754710"/>
                  </a:ext>
                </a:extLst>
              </a:tr>
              <a:tr h="1033810">
                <a:tc>
                  <a:txBody>
                    <a:bodyPr/>
                    <a:lstStyle/>
                    <a:p>
                      <a:r>
                        <a:rPr lang="en-GB" sz="1200" b="1" dirty="0" smtClean="0"/>
                        <a:t>Integrated</a:t>
                      </a:r>
                      <a:r>
                        <a:rPr lang="en-GB" sz="1200" b="1" baseline="0" dirty="0" smtClean="0"/>
                        <a:t> Care Record</a:t>
                      </a:r>
                      <a:endParaRPr lang="en-GB" sz="1200" dirty="0" smtClean="0"/>
                    </a:p>
                    <a:p>
                      <a:r>
                        <a:rPr lang="en-GB" sz="1200" baseline="0" dirty="0" smtClean="0"/>
                        <a:t>A </a:t>
                      </a:r>
                      <a:r>
                        <a:rPr lang="en-GB" sz="1200" baseline="0" dirty="0" smtClean="0"/>
                        <a:t>majority of the organisations in on-boarding move to the test stage.  </a:t>
                      </a:r>
                    </a:p>
                    <a:p>
                      <a:r>
                        <a:rPr lang="en-GB" sz="1200" baseline="0" dirty="0" smtClean="0"/>
                        <a:t>Testing </a:t>
                      </a:r>
                      <a:r>
                        <a:rPr lang="en-GB" sz="1200" baseline="0" dirty="0" smtClean="0"/>
                        <a:t>has started for </a:t>
                      </a:r>
                      <a:r>
                        <a:rPr lang="en-GB" sz="1200" baseline="0" dirty="0" smtClean="0"/>
                        <a:t>TPP non-GP API data transfer.</a:t>
                      </a:r>
                      <a:r>
                        <a:rPr lang="en-GB" sz="1200" b="0" baseline="0" dirty="0" smtClean="0"/>
                        <a:t> </a:t>
                      </a:r>
                      <a:endParaRPr lang="en-GB" sz="1200" b="0" baseline="0" dirty="0" smtClean="0"/>
                    </a:p>
                    <a:p>
                      <a:r>
                        <a:rPr lang="en-GB" sz="1200" b="0" baseline="0" dirty="0" smtClean="0"/>
                        <a:t>Minimum viable product for 111First has been presented to HCV project group</a:t>
                      </a:r>
                      <a:endParaRPr lang="en-GB" sz="1200" b="0" baseline="0" dirty="0" smtClean="0"/>
                    </a:p>
                    <a:p>
                      <a:endParaRPr lang="en-GB" sz="1200" baseline="0" dirty="0" smtClean="0"/>
                    </a:p>
                  </a:txBody>
                  <a:tcPr/>
                </a:tc>
                <a:tc>
                  <a:txBody>
                    <a:bodyPr/>
                    <a:lstStyle/>
                    <a:p>
                      <a:r>
                        <a:rPr lang="en-GB" sz="1200" b="1" dirty="0" smtClean="0"/>
                        <a:t>Integrated</a:t>
                      </a:r>
                      <a:r>
                        <a:rPr lang="en-GB" sz="1200" b="1" baseline="0" dirty="0" smtClean="0"/>
                        <a:t> Care Record</a:t>
                      </a:r>
                      <a:endParaRPr lang="en-GB" sz="1200" dirty="0" smtClean="0"/>
                    </a:p>
                    <a:p>
                      <a:r>
                        <a:rPr lang="en-GB" sz="1200" baseline="0" dirty="0" smtClean="0"/>
                        <a:t>Rotherham FT and Humber FT to go live.</a:t>
                      </a:r>
                    </a:p>
                    <a:p>
                      <a:r>
                        <a:rPr lang="en-GB" sz="1200" baseline="0" dirty="0" smtClean="0"/>
                        <a:t>A majority of the organisations in on-boarding move to the test stage.  </a:t>
                      </a:r>
                      <a:endParaRPr lang="en-GB" sz="1200" baseline="0" dirty="0" smtClean="0"/>
                    </a:p>
                  </a:txBody>
                  <a:tcPr/>
                </a:tc>
                <a:extLst>
                  <a:ext uri="{0D108BD9-81ED-4DB2-BD59-A6C34878D82A}">
                    <a16:rowId xmlns:a16="http://schemas.microsoft.com/office/drawing/2014/main" val="3528103701"/>
                  </a:ext>
                </a:extLst>
              </a:tr>
              <a:tr h="911298">
                <a:tc>
                  <a:txBody>
                    <a:bodyPr/>
                    <a:lstStyle/>
                    <a:p>
                      <a:r>
                        <a:rPr lang="en-GB" sz="1200" b="1" dirty="0" smtClean="0"/>
                        <a:t>Enduring organisation</a:t>
                      </a:r>
                    </a:p>
                    <a:p>
                      <a:r>
                        <a:rPr lang="en-GB" sz="1200" b="0" dirty="0" smtClean="0"/>
                        <a:t>WYH &amp; SYB have signed off the YHCR value case.</a:t>
                      </a:r>
                    </a:p>
                    <a:p>
                      <a:r>
                        <a:rPr lang="en-GB" sz="1200" b="0" dirty="0" smtClean="0"/>
                        <a:t>Support </a:t>
                      </a:r>
                      <a:r>
                        <a:rPr lang="en-GB" sz="1200" b="0" dirty="0" smtClean="0"/>
                        <a:t>contracts in place with all systems</a:t>
                      </a:r>
                      <a:r>
                        <a:rPr lang="en-GB" sz="1200" b="0" dirty="0" smtClean="0"/>
                        <a:t>.</a:t>
                      </a:r>
                    </a:p>
                    <a:p>
                      <a:r>
                        <a:rPr lang="en-GB" sz="1200" b="0" dirty="0" smtClean="0"/>
                        <a:t>Product manager</a:t>
                      </a:r>
                      <a:r>
                        <a:rPr lang="en-GB" sz="1200" b="0" baseline="0" dirty="0" smtClean="0"/>
                        <a:t> and </a:t>
                      </a:r>
                      <a:r>
                        <a:rPr lang="en-GB" sz="1200" b="0" dirty="0" smtClean="0"/>
                        <a:t>Service Manager JD</a:t>
                      </a:r>
                      <a:r>
                        <a:rPr lang="en-GB" sz="1200" b="0" baseline="0" dirty="0" smtClean="0"/>
                        <a:t> have been evaluated</a:t>
                      </a:r>
                      <a:endParaRPr lang="en-GB" sz="1200" b="0" baseline="0" dirty="0" smtClean="0"/>
                    </a:p>
                  </a:txBody>
                  <a:tcPr/>
                </a:tc>
                <a:tc>
                  <a:txBody>
                    <a:bodyPr/>
                    <a:lstStyle/>
                    <a:p>
                      <a:r>
                        <a:rPr lang="en-GB" sz="1200" b="1" dirty="0" smtClean="0"/>
                        <a:t>Enduring organisation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t>HCV ICS executive board</a:t>
                      </a:r>
                      <a:r>
                        <a:rPr lang="en-GB" sz="1200" b="0" baseline="0" dirty="0" smtClean="0"/>
                        <a:t> to approve the YHCR value case.</a:t>
                      </a:r>
                      <a:endParaRPr lang="en-GB" sz="1200"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t>The</a:t>
                      </a:r>
                      <a:r>
                        <a:rPr lang="en-GB" sz="1200" b="0" baseline="0" dirty="0" smtClean="0"/>
                        <a:t> central programme team is to be continued for all of 20/21.  </a:t>
                      </a:r>
                      <a:endParaRPr lang="en-GB" sz="1200"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smtClean="0"/>
                        <a:t>Chief</a:t>
                      </a:r>
                      <a:r>
                        <a:rPr lang="en-GB" sz="1200" b="0" baseline="0" dirty="0" smtClean="0"/>
                        <a:t> </a:t>
                      </a:r>
                      <a:r>
                        <a:rPr lang="en-GB" sz="1200" b="0" baseline="0" dirty="0" smtClean="0"/>
                        <a:t>Architecture JD being evaluated.</a:t>
                      </a:r>
                      <a:endParaRPr lang="en-GB" sz="1200" b="0" dirty="0" smtClean="0"/>
                    </a:p>
                    <a:p>
                      <a:r>
                        <a:rPr lang="en-GB" sz="1200" b="0" dirty="0" smtClean="0"/>
                        <a:t>YHCR admin, Product manager</a:t>
                      </a:r>
                      <a:r>
                        <a:rPr lang="en-GB" sz="1200" b="0" baseline="0" dirty="0" smtClean="0"/>
                        <a:t> and </a:t>
                      </a:r>
                      <a:r>
                        <a:rPr lang="en-GB" sz="1200" b="0" dirty="0" smtClean="0"/>
                        <a:t>Service Manager recruitment to start</a:t>
                      </a:r>
                      <a:r>
                        <a:rPr lang="en-GB" sz="1200" b="0" baseline="0" dirty="0" smtClean="0"/>
                        <a:t> in September</a:t>
                      </a:r>
                      <a:endParaRPr lang="en-GB" sz="1200" b="0" dirty="0" smtClean="0"/>
                    </a:p>
                  </a:txBody>
                  <a:tcPr/>
                </a:tc>
                <a:extLst>
                  <a:ext uri="{0D108BD9-81ED-4DB2-BD59-A6C34878D82A}">
                    <a16:rowId xmlns:a16="http://schemas.microsoft.com/office/drawing/2014/main" val="80761797"/>
                  </a:ext>
                </a:extLst>
              </a:tr>
              <a:tr h="911298">
                <a:tc>
                  <a:txBody>
                    <a:bodyPr/>
                    <a:lstStyle/>
                    <a:p>
                      <a:r>
                        <a:rPr lang="en-GB" sz="1200" b="1" dirty="0" smtClean="0"/>
                        <a:t>Partners</a:t>
                      </a:r>
                      <a:endParaRPr lang="en-GB" sz="1200" b="1" baseline="0" dirty="0" smtClean="0"/>
                    </a:p>
                    <a:p>
                      <a:r>
                        <a:rPr lang="en-GB" sz="1200" baseline="0" dirty="0" smtClean="0"/>
                        <a:t>NHS </a:t>
                      </a:r>
                      <a:r>
                        <a:rPr lang="en-GB" sz="1200" baseline="0" dirty="0" smtClean="0"/>
                        <a:t>Wales proof of concept has been agreed.</a:t>
                      </a:r>
                      <a:endParaRPr lang="en-GB"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Creation of a standard MOU and NDA for partners</a:t>
                      </a:r>
                      <a:r>
                        <a:rPr lang="en-GB" sz="1200" baseline="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YHCR to support the COVID 19 phase 3 ICS submissions for shared care records and population health</a:t>
                      </a:r>
                    </a:p>
                  </a:txBody>
                  <a:tcPr/>
                </a:tc>
                <a:tc>
                  <a:txBody>
                    <a:bodyPr/>
                    <a:lstStyle/>
                    <a:p>
                      <a:r>
                        <a:rPr lang="en-GB" sz="1200" b="1" dirty="0" smtClean="0"/>
                        <a:t>Partners</a:t>
                      </a:r>
                      <a:endParaRPr lang="en-GB" sz="1200" b="1" baseline="0" dirty="0" smtClean="0"/>
                    </a:p>
                    <a:p>
                      <a:r>
                        <a:rPr lang="en-GB" sz="1200" baseline="0" dirty="0" smtClean="0"/>
                        <a:t>NHS Wales proof of concept to start.</a:t>
                      </a:r>
                    </a:p>
                  </a:txBody>
                  <a:tcPr/>
                </a:tc>
                <a:extLst>
                  <a:ext uri="{0D108BD9-81ED-4DB2-BD59-A6C34878D82A}">
                    <a16:rowId xmlns:a16="http://schemas.microsoft.com/office/drawing/2014/main" val="583817145"/>
                  </a:ext>
                </a:extLst>
              </a:tr>
              <a:tr h="632837">
                <a:tc gridSpan="2">
                  <a:txBody>
                    <a:bodyPr/>
                    <a:lstStyle/>
                    <a:p>
                      <a:r>
                        <a:rPr lang="en-GB" sz="1200" b="1" baseline="0" dirty="0" smtClean="0">
                          <a:solidFill>
                            <a:schemeClr val="bg1"/>
                          </a:solidFill>
                        </a:rPr>
                        <a:t>Items of escalation</a:t>
                      </a:r>
                      <a:r>
                        <a:rPr lang="en-GB" sz="1200" b="1" baseline="0" dirty="0" smtClean="0">
                          <a:solidFill>
                            <a:schemeClr val="bg1"/>
                          </a:solidFill>
                        </a:rPr>
                        <a:t>: None</a:t>
                      </a:r>
                      <a:endParaRPr lang="en-GB" sz="1200" b="1" baseline="0" dirty="0" smtClean="0">
                        <a:solidFill>
                          <a:schemeClr val="bg1"/>
                        </a:solidFill>
                      </a:endParaRPr>
                    </a:p>
                  </a:txBody>
                  <a:tcPr>
                    <a:solidFill>
                      <a:srgbClr val="FF0000"/>
                    </a:solidFill>
                  </a:tcPr>
                </a:tc>
                <a:tc hMerge="1">
                  <a:txBody>
                    <a:bodyPr/>
                    <a:lstStyle/>
                    <a:p>
                      <a:endParaRPr lang="en-GB" sz="1200" baseline="0" dirty="0" smtClean="0"/>
                    </a:p>
                  </a:txBody>
                  <a:tcPr/>
                </a:tc>
                <a:extLst>
                  <a:ext uri="{0D108BD9-81ED-4DB2-BD59-A6C34878D82A}">
                    <a16:rowId xmlns:a16="http://schemas.microsoft.com/office/drawing/2014/main" val="396469100"/>
                  </a:ext>
                </a:extLst>
              </a:tr>
            </a:tbl>
          </a:graphicData>
        </a:graphic>
      </p:graphicFrame>
    </p:spTree>
    <p:extLst>
      <p:ext uri="{BB962C8B-B14F-4D97-AF65-F5344CB8AC3E}">
        <p14:creationId xmlns:p14="http://schemas.microsoft.com/office/powerpoint/2010/main" val="567866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24113F-72B7-AB41-B4A6-C9EDD981CD0F}"/>
              </a:ext>
            </a:extLst>
          </p:cNvPr>
          <p:cNvPicPr>
            <a:picLocks noChangeAspect="1"/>
          </p:cNvPicPr>
          <p:nvPr/>
        </p:nvPicPr>
        <p:blipFill rotWithShape="1">
          <a:blip r:embed="rId2"/>
          <a:srcRect l="16322" t="3388" r="18279" b="46748"/>
          <a:stretch/>
        </p:blipFill>
        <p:spPr>
          <a:xfrm>
            <a:off x="2464079" y="0"/>
            <a:ext cx="9727921" cy="6858000"/>
          </a:xfrm>
          <a:prstGeom prst="rect">
            <a:avLst/>
          </a:prstGeom>
        </p:spPr>
      </p:pic>
      <p:pic>
        <p:nvPicPr>
          <p:cNvPr id="6" name="Picture 5">
            <a:extLst>
              <a:ext uri="{FF2B5EF4-FFF2-40B4-BE49-F238E27FC236}">
                <a16:creationId xmlns:a16="http://schemas.microsoft.com/office/drawing/2014/main" id="{2C6C6BA7-9898-A642-9B52-219F29F042E4}"/>
              </a:ext>
            </a:extLst>
          </p:cNvPr>
          <p:cNvPicPr>
            <a:picLocks noChangeAspect="1"/>
          </p:cNvPicPr>
          <p:nvPr/>
        </p:nvPicPr>
        <p:blipFill>
          <a:blip r:embed="rId3"/>
          <a:stretch>
            <a:fillRect/>
          </a:stretch>
        </p:blipFill>
        <p:spPr>
          <a:xfrm>
            <a:off x="263501" y="252972"/>
            <a:ext cx="3008515" cy="821343"/>
          </a:xfrm>
          <a:prstGeom prst="rect">
            <a:avLst/>
          </a:prstGeom>
        </p:spPr>
      </p:pic>
      <p:sp>
        <p:nvSpPr>
          <p:cNvPr id="7" name="TextBox 6">
            <a:extLst>
              <a:ext uri="{FF2B5EF4-FFF2-40B4-BE49-F238E27FC236}">
                <a16:creationId xmlns:a16="http://schemas.microsoft.com/office/drawing/2014/main" id="{22357825-9183-B84B-8A11-B368F874348C}"/>
              </a:ext>
            </a:extLst>
          </p:cNvPr>
          <p:cNvSpPr txBox="1"/>
          <p:nvPr/>
        </p:nvSpPr>
        <p:spPr>
          <a:xfrm>
            <a:off x="1920081" y="2148630"/>
            <a:ext cx="4896092" cy="1477328"/>
          </a:xfrm>
          <a:prstGeom prst="rect">
            <a:avLst/>
          </a:prstGeom>
          <a:noFill/>
        </p:spPr>
        <p:txBody>
          <a:bodyPr wrap="square" rtlCol="0">
            <a:spAutoFit/>
          </a:bodyPr>
          <a:lstStyle/>
          <a:p>
            <a:r>
              <a:rPr lang="en-US" sz="4500" dirty="0">
                <a:latin typeface="Museo 500" panose="02000000000000000000" pitchFamily="2" charset="77"/>
              </a:rPr>
              <a:t>Population Health</a:t>
            </a:r>
            <a:endParaRPr lang="en-US" sz="4500" dirty="0">
              <a:latin typeface="Museo 500" panose="02000000000000000000" pitchFamily="2" charset="77"/>
            </a:endParaRPr>
          </a:p>
        </p:txBody>
      </p:sp>
    </p:spTree>
    <p:extLst>
      <p:ext uri="{BB962C8B-B14F-4D97-AF65-F5344CB8AC3E}">
        <p14:creationId xmlns:p14="http://schemas.microsoft.com/office/powerpoint/2010/main" val="3903268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354406"/>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Highlight Report – YHCR PHM Programme											Report Date: 10 Aug 2020 </a:t>
            </a:r>
          </a:p>
        </p:txBody>
      </p:sp>
      <p:sp>
        <p:nvSpPr>
          <p:cNvPr id="17" name="Rectangle 16"/>
          <p:cNvSpPr/>
          <p:nvPr/>
        </p:nvSpPr>
        <p:spPr>
          <a:xfrm>
            <a:off x="89542" y="442738"/>
            <a:ext cx="233615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Project Summary 1/2</a:t>
            </a:r>
          </a:p>
        </p:txBody>
      </p:sp>
      <p:graphicFrame>
        <p:nvGraphicFramePr>
          <p:cNvPr id="24" name="Table 23"/>
          <p:cNvGraphicFramePr>
            <a:graphicFrameLocks noGrp="1"/>
          </p:cNvGraphicFramePr>
          <p:nvPr>
            <p:extLst/>
          </p:nvPr>
        </p:nvGraphicFramePr>
        <p:xfrm>
          <a:off x="96604" y="2938568"/>
          <a:ext cx="11998792" cy="3536688"/>
        </p:xfrm>
        <a:graphic>
          <a:graphicData uri="http://schemas.openxmlformats.org/drawingml/2006/table">
            <a:tbl>
              <a:tblPr firstRow="1" bandRow="1">
                <a:tableStyleId>{5940675A-B579-460E-94D1-54222C63F5DA}</a:tableStyleId>
              </a:tblPr>
              <a:tblGrid>
                <a:gridCol w="3603167">
                  <a:extLst>
                    <a:ext uri="{9D8B030D-6E8A-4147-A177-3AD203B41FA5}">
                      <a16:colId xmlns:a16="http://schemas.microsoft.com/office/drawing/2014/main" val="3665689696"/>
                    </a:ext>
                  </a:extLst>
                </a:gridCol>
                <a:gridCol w="1259666">
                  <a:extLst>
                    <a:ext uri="{9D8B030D-6E8A-4147-A177-3AD203B41FA5}">
                      <a16:colId xmlns:a16="http://schemas.microsoft.com/office/drawing/2014/main" val="1243550281"/>
                    </a:ext>
                  </a:extLst>
                </a:gridCol>
                <a:gridCol w="1295657">
                  <a:extLst>
                    <a:ext uri="{9D8B030D-6E8A-4147-A177-3AD203B41FA5}">
                      <a16:colId xmlns:a16="http://schemas.microsoft.com/office/drawing/2014/main" val="1845626128"/>
                    </a:ext>
                  </a:extLst>
                </a:gridCol>
                <a:gridCol w="1140313">
                  <a:extLst>
                    <a:ext uri="{9D8B030D-6E8A-4147-A177-3AD203B41FA5}">
                      <a16:colId xmlns:a16="http://schemas.microsoft.com/office/drawing/2014/main" val="1162436142"/>
                    </a:ext>
                  </a:extLst>
                </a:gridCol>
                <a:gridCol w="1136934">
                  <a:extLst>
                    <a:ext uri="{9D8B030D-6E8A-4147-A177-3AD203B41FA5}">
                      <a16:colId xmlns:a16="http://schemas.microsoft.com/office/drawing/2014/main" val="72385563"/>
                    </a:ext>
                  </a:extLst>
                </a:gridCol>
                <a:gridCol w="3563055">
                  <a:extLst>
                    <a:ext uri="{9D8B030D-6E8A-4147-A177-3AD203B41FA5}">
                      <a16:colId xmlns:a16="http://schemas.microsoft.com/office/drawing/2014/main" val="4256844303"/>
                    </a:ext>
                  </a:extLst>
                </a:gridCol>
              </a:tblGrid>
              <a:tr h="274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Milestones for</a:t>
                      </a:r>
                      <a:r>
                        <a:rPr lang="en-GB" sz="1100" b="1" baseline="0" dirty="0">
                          <a:solidFill>
                            <a:schemeClr val="bg1"/>
                          </a:solidFill>
                          <a:latin typeface="+mn-lt"/>
                          <a:ea typeface="Verdana" panose="020B0604030504040204" pitchFamily="34" charset="0"/>
                          <a:cs typeface="Verdana" panose="020B0604030504040204" pitchFamily="34" charset="0"/>
                        </a:rPr>
                        <a:t> previous phase</a:t>
                      </a:r>
                      <a:endParaRPr lang="en-GB" sz="1100" b="1" dirty="0">
                        <a:solidFill>
                          <a:schemeClr val="bg1"/>
                        </a:solidFill>
                        <a:latin typeface="+mn-lt"/>
                        <a:ea typeface="Verdana" panose="020B0604030504040204" pitchFamily="34" charset="0"/>
                        <a:cs typeface="Verdana" panose="020B0604030504040204" pitchFamily="34" charset="0"/>
                      </a:endParaRP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Baseline</a:t>
                      </a:r>
                      <a:r>
                        <a:rPr lang="en-GB" sz="1100" b="1" baseline="0" dirty="0">
                          <a:solidFill>
                            <a:schemeClr val="bg1"/>
                          </a:solidFill>
                          <a:latin typeface="+mn-lt"/>
                          <a:ea typeface="Verdana" panose="020B0604030504040204" pitchFamily="34" charset="0"/>
                          <a:cs typeface="Verdana" panose="020B0604030504040204" pitchFamily="34" charset="0"/>
                        </a:rPr>
                        <a:t> </a:t>
                      </a:r>
                      <a:r>
                        <a:rPr lang="en-GB" sz="1100" b="1" dirty="0">
                          <a:solidFill>
                            <a:schemeClr val="bg1"/>
                          </a:solidFill>
                          <a:latin typeface="+mn-lt"/>
                          <a:ea typeface="Verdana" panose="020B0604030504040204" pitchFamily="34" charset="0"/>
                          <a:cs typeface="Verdana" panose="020B0604030504040204" pitchFamily="34" charset="0"/>
                        </a:rPr>
                        <a:t>Date</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Expected date</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baseline="0" dirty="0">
                          <a:solidFill>
                            <a:schemeClr val="bg1"/>
                          </a:solidFill>
                          <a:latin typeface="+mn-lt"/>
                          <a:ea typeface="Verdana" panose="020B0604030504040204" pitchFamily="34" charset="0"/>
                          <a:cs typeface="Verdana" panose="020B0604030504040204" pitchFamily="34" charset="0"/>
                        </a:rPr>
                        <a:t>RAG S</a:t>
                      </a:r>
                      <a:r>
                        <a:rPr lang="en-GB" sz="1100" b="1" dirty="0">
                          <a:solidFill>
                            <a:schemeClr val="bg1"/>
                          </a:solidFill>
                          <a:latin typeface="+mn-lt"/>
                          <a:ea typeface="Verdana" panose="020B0604030504040204" pitchFamily="34" charset="0"/>
                          <a:cs typeface="Verdana" panose="020B0604030504040204" pitchFamily="34" charset="0"/>
                        </a:rPr>
                        <a:t>tatus</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Est. % done</a:t>
                      </a:r>
                    </a:p>
                  </a:txBody>
                  <a:tcPr anchor="ctr">
                    <a:solidFill>
                      <a:srgbClr val="00A3E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bg1"/>
                          </a:solidFill>
                          <a:latin typeface="+mn-lt"/>
                          <a:ea typeface="Verdana" panose="020B0604030504040204" pitchFamily="34" charset="0"/>
                          <a:cs typeface="Verdana" panose="020B0604030504040204" pitchFamily="34" charset="0"/>
                        </a:rPr>
                        <a:t>Comments</a:t>
                      </a:r>
                    </a:p>
                  </a:txBody>
                  <a:tcPr anchor="ctr">
                    <a:solidFill>
                      <a:srgbClr val="00A3E0"/>
                    </a:solidFill>
                  </a:tcPr>
                </a:tc>
                <a:extLst>
                  <a:ext uri="{0D108BD9-81ED-4DB2-BD59-A6C34878D82A}">
                    <a16:rowId xmlns:a16="http://schemas.microsoft.com/office/drawing/2014/main" val="461490856"/>
                  </a:ext>
                </a:extLst>
              </a:tr>
              <a:tr h="5822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u="none" strike="noStrike" kern="1200" noProof="0" dirty="0">
                          <a:solidFill>
                            <a:schemeClr val="tx1"/>
                          </a:solidFill>
                          <a:effectLst/>
                          <a:latin typeface="+mn-lt"/>
                          <a:ea typeface="+mn-ea"/>
                          <a:cs typeface="+mn-cs"/>
                        </a:rPr>
                        <a:t>Additional bulk datasets loaded – cBradford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rPr>
                        <a:t>31/05/2020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rPr>
                        <a:t>31/05/2020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100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kern="1200" baseline="0" dirty="0">
                          <a:solidFill>
                            <a:schemeClr val="tx1"/>
                          </a:solidFill>
                          <a:latin typeface="+mn-lt"/>
                          <a:ea typeface="Verdana" panose="020B0604030504040204" pitchFamily="34" charset="0"/>
                          <a:cs typeface="Verdana" panose="020B0604030504040204" pitchFamily="34" charset="0"/>
                        </a:rPr>
                        <a:t>Complete</a:t>
                      </a:r>
                    </a:p>
                  </a:txBody>
                  <a:tcPr anchor="ctr"/>
                </a:tc>
                <a:extLst>
                  <a:ext uri="{0D108BD9-81ED-4DB2-BD59-A6C34878D82A}">
                    <a16:rowId xmlns:a16="http://schemas.microsoft.com/office/drawing/2014/main" val="2138612054"/>
                  </a:ext>
                </a:extLst>
              </a:tr>
              <a:tr h="9201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noProof="0" dirty="0">
                          <a:solidFill>
                            <a:srgbClr val="000000"/>
                          </a:solidFill>
                          <a:effectLst/>
                          <a:latin typeface="+mn-lt"/>
                          <a:cs typeface="Arial" panose="020B0604020202020204" pitchFamily="34" charset="0"/>
                        </a:rPr>
                        <a:t>De/Re</a:t>
                      </a:r>
                      <a:r>
                        <a:rPr lang="en-GB" sz="1000" b="0" i="0" u="none" strike="noStrike" baseline="0" noProof="0" dirty="0">
                          <a:solidFill>
                            <a:srgbClr val="000000"/>
                          </a:solidFill>
                          <a:effectLst/>
                          <a:latin typeface="+mn-lt"/>
                          <a:cs typeface="Arial" panose="020B0604020202020204" pitchFamily="34" charset="0"/>
                        </a:rPr>
                        <a:t> ID using national de-id testing approval – s251</a:t>
                      </a:r>
                      <a:endParaRPr lang="en-GB" sz="1000" b="0" i="0" u="none" strike="noStrike" noProof="0" dirty="0">
                        <a:solidFill>
                          <a:srgbClr val="000000"/>
                        </a:solidFill>
                        <a:effectLst/>
                        <a:latin typeface="+mn-lt"/>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31/05/2020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31/08/2020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rgbClr val="86BC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70</a:t>
                      </a:r>
                    </a:p>
                  </a:txBody>
                  <a:tcPr anchor="ctr"/>
                </a:tc>
                <a:tc>
                  <a:txBody>
                    <a:bodyPr/>
                    <a:lstStyle/>
                    <a:p>
                      <a:pPr marL="0" algn="l" defTabSz="914400" rtl="0" eaLnBrk="1" latinLnBrk="0" hangingPunct="1"/>
                      <a:r>
                        <a:rPr lang="en-GB" sz="1000" b="1" u="none" strike="noStrike" kern="1200" dirty="0">
                          <a:solidFill>
                            <a:schemeClr val="tx1"/>
                          </a:solidFill>
                          <a:effectLst/>
                          <a:latin typeface="+mn-lt"/>
                          <a:ea typeface="+mn-ea"/>
                          <a:cs typeface="+mn-cs"/>
                        </a:rPr>
                        <a:t>On track. Functionality</a:t>
                      </a:r>
                      <a:r>
                        <a:rPr lang="en-GB" sz="1000" b="1" u="none" strike="noStrike" kern="1200" baseline="0" dirty="0">
                          <a:solidFill>
                            <a:schemeClr val="tx1"/>
                          </a:solidFill>
                          <a:effectLst/>
                          <a:latin typeface="+mn-lt"/>
                          <a:ea typeface="+mn-ea"/>
                          <a:cs typeface="+mn-cs"/>
                        </a:rPr>
                        <a:t> proven with live environments and test data. Full use of NHS Digital service required approval of Direction. </a:t>
                      </a:r>
                      <a:endParaRPr lang="en-GB" sz="1000" b="1" u="none" strike="noStrike" kern="1200" dirty="0">
                        <a:solidFill>
                          <a:schemeClr val="tx1"/>
                        </a:solidFill>
                        <a:effectLst/>
                        <a:latin typeface="+mn-lt"/>
                        <a:ea typeface="+mn-ea"/>
                        <a:cs typeface="+mn-cs"/>
                      </a:endParaRPr>
                    </a:p>
                  </a:txBody>
                  <a:tcPr anchor="ctr"/>
                </a:tc>
                <a:extLst>
                  <a:ext uri="{0D108BD9-81ED-4DB2-BD59-A6C34878D82A}">
                    <a16:rowId xmlns:a16="http://schemas.microsoft.com/office/drawing/2014/main" val="2380286511"/>
                  </a:ext>
                </a:extLst>
              </a:tr>
              <a:tr h="4205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i="0" u="none" strike="noStrike" noProof="0" dirty="0">
                        <a:solidFill>
                          <a:srgbClr val="000000"/>
                        </a:solidFill>
                        <a:effectLst/>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noProof="0" dirty="0">
                          <a:solidFill>
                            <a:srgbClr val="000000"/>
                          </a:solidFill>
                          <a:effectLst/>
                          <a:latin typeface="+mn-lt"/>
                          <a:cs typeface="Arial" panose="020B0604020202020204" pitchFamily="34" charset="0"/>
                        </a:rPr>
                        <a:t>Support arrangement finalised – YHCR PHM JIRA portal now live and fully functional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i="0" u="none" strike="noStrike" noProof="0" dirty="0">
                        <a:solidFill>
                          <a:srgbClr val="000000"/>
                        </a:solidFill>
                        <a:effectLst/>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i="0" u="none" strike="noStrike" noProof="0" dirty="0">
                        <a:solidFill>
                          <a:srgbClr val="000000"/>
                        </a:solidFill>
                        <a:effectLst/>
                        <a:latin typeface="+mn-lt"/>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31/07/2020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31/07/2020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rgbClr val="86BC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100</a:t>
                      </a:r>
                    </a:p>
                  </a:txBody>
                  <a:tcPr anchor="ctr"/>
                </a:tc>
                <a:tc>
                  <a:txBody>
                    <a:bodyPr/>
                    <a:lstStyle/>
                    <a:p>
                      <a:pPr marL="0" algn="l" defTabSz="914400" rtl="0" eaLnBrk="1" latinLnBrk="0" hangingPunct="1"/>
                      <a:r>
                        <a:rPr lang="en-GB" sz="1000" b="1" u="none" strike="noStrike" kern="1200" dirty="0">
                          <a:solidFill>
                            <a:schemeClr val="tx1"/>
                          </a:solidFill>
                          <a:effectLst/>
                          <a:latin typeface="+mn-lt"/>
                          <a:ea typeface="+mn-ea"/>
                          <a:cs typeface="+mn-cs"/>
                        </a:rPr>
                        <a:t>Complete</a:t>
                      </a:r>
                    </a:p>
                  </a:txBody>
                  <a:tcPr anchor="ctr"/>
                </a:tc>
                <a:extLst>
                  <a:ext uri="{0D108BD9-81ED-4DB2-BD59-A6C34878D82A}">
                    <a16:rowId xmlns:a16="http://schemas.microsoft.com/office/drawing/2014/main" val="965937077"/>
                  </a:ext>
                </a:extLst>
              </a:tr>
              <a:tr h="9057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noProof="0" dirty="0">
                          <a:solidFill>
                            <a:srgbClr val="000000"/>
                          </a:solidFill>
                          <a:effectLst/>
                          <a:latin typeface="+mn-lt"/>
                          <a:cs typeface="Arial" panose="020B0604020202020204" pitchFamily="34" charset="0"/>
                        </a:rPr>
                        <a:t>Transition to long term operational service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01/10/2010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0000"/>
                          </a:solidFill>
                          <a:effectLst/>
                          <a:uLnTx/>
                          <a:uFillTx/>
                          <a:latin typeface="+mn-lt"/>
                          <a:ea typeface="Verdana" panose="020B0604030504040204" pitchFamily="34" charset="0"/>
                          <a:cs typeface="Verdana" panose="020B0604030504040204" pitchFamily="34" charset="0"/>
                        </a:rPr>
                        <a:t>01/10/2020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dirty="0">
                        <a:latin typeface="+mn-lt"/>
                        <a:ea typeface="Verdana" panose="020B0604030504040204" pitchFamily="34" charset="0"/>
                        <a:cs typeface="Verdana" panose="020B0604030504040204" pitchFamily="34" charset="0"/>
                      </a:endParaRPr>
                    </a:p>
                  </a:txBody>
                  <a:tcPr anchor="ctr">
                    <a:solidFill>
                      <a:srgbClr val="86BC2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solidFill>
                            <a:schemeClr val="tx1"/>
                          </a:solidFill>
                          <a:latin typeface="+mn-lt"/>
                          <a:ea typeface="Verdana" panose="020B0604030504040204" pitchFamily="34" charset="0"/>
                          <a:cs typeface="Verdana" panose="020B0604030504040204" pitchFamily="34" charset="0"/>
                        </a:rPr>
                        <a:t>80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u="none" strike="noStrike" kern="1200" baseline="0" dirty="0">
                          <a:solidFill>
                            <a:schemeClr val="tx1"/>
                          </a:solidFill>
                          <a:effectLst/>
                          <a:latin typeface="+mn-lt"/>
                          <a:ea typeface="+mn-ea"/>
                          <a:cs typeface="+mn-cs"/>
                        </a:rPr>
                        <a:t>Interim arrangements in place and development of long term support model ongoing</a:t>
                      </a:r>
                    </a:p>
                  </a:txBody>
                  <a:tcPr anchor="ctr"/>
                </a:tc>
                <a:extLst>
                  <a:ext uri="{0D108BD9-81ED-4DB2-BD59-A6C34878D82A}">
                    <a16:rowId xmlns:a16="http://schemas.microsoft.com/office/drawing/2014/main" val="1822383521"/>
                  </a:ext>
                </a:extLst>
              </a:tr>
            </a:tbl>
          </a:graphicData>
        </a:graphic>
      </p:graphicFrame>
      <p:sp>
        <p:nvSpPr>
          <p:cNvPr id="26" name="Rectangle 25"/>
          <p:cNvSpPr/>
          <p:nvPr/>
        </p:nvSpPr>
        <p:spPr>
          <a:xfrm>
            <a:off x="9137799" y="442738"/>
            <a:ext cx="147526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Overall Status:</a:t>
            </a:r>
          </a:p>
        </p:txBody>
      </p:sp>
      <p:sp>
        <p:nvSpPr>
          <p:cNvPr id="27" name="Rectangle 26"/>
          <p:cNvSpPr/>
          <p:nvPr/>
        </p:nvSpPr>
        <p:spPr>
          <a:xfrm>
            <a:off x="10613066" y="442738"/>
            <a:ext cx="1475267" cy="434399"/>
          </a:xfrm>
          <a:prstGeom prst="rect">
            <a:avLst/>
          </a:prstGeom>
          <a:solidFill>
            <a:srgbClr val="86BC25"/>
          </a:solid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FFFF00"/>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Rectangle 15"/>
          <p:cNvSpPr/>
          <p:nvPr/>
        </p:nvSpPr>
        <p:spPr>
          <a:xfrm>
            <a:off x="4519409" y="442738"/>
            <a:ext cx="4069883"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chemeClr val="tx1"/>
                </a:solidFill>
                <a:latin typeface="Verdana" panose="020B0604030504040204" pitchFamily="34" charset="0"/>
                <a:ea typeface="Verdana" panose="020B0604030504040204" pitchFamily="34" charset="0"/>
                <a:cs typeface="Verdana" panose="020B0604030504040204" pitchFamily="34" charset="0"/>
              </a:rPr>
              <a:t>Support and Deploy</a:t>
            </a:r>
          </a:p>
        </p:txBody>
      </p:sp>
      <p:sp>
        <p:nvSpPr>
          <p:cNvPr id="18" name="Rectangle 17"/>
          <p:cNvSpPr/>
          <p:nvPr/>
        </p:nvSpPr>
        <p:spPr>
          <a:xfrm>
            <a:off x="3044855" y="442738"/>
            <a:ext cx="147526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Current Phase:</a:t>
            </a:r>
          </a:p>
        </p:txBody>
      </p:sp>
      <p:sp>
        <p:nvSpPr>
          <p:cNvPr id="2" name="Rectangle 1"/>
          <p:cNvSpPr/>
          <p:nvPr/>
        </p:nvSpPr>
        <p:spPr bwMode="gray">
          <a:xfrm>
            <a:off x="89542" y="950427"/>
            <a:ext cx="12003890" cy="1840998"/>
          </a:xfrm>
          <a:prstGeom prst="rect">
            <a:avLst/>
          </a:prstGeom>
          <a:noFill/>
          <a:ln w="19050" algn="ctr">
            <a:solidFill>
              <a:srgbClr val="62B5E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noProof="0" dirty="0">
              <a:solidFill>
                <a:schemeClr val="bg1"/>
              </a:solidFill>
            </a:endParaRPr>
          </a:p>
        </p:txBody>
      </p:sp>
      <p:sp>
        <p:nvSpPr>
          <p:cNvPr id="3" name="Rectangle 2"/>
          <p:cNvSpPr/>
          <p:nvPr/>
        </p:nvSpPr>
        <p:spPr>
          <a:xfrm>
            <a:off x="89542" y="1006321"/>
            <a:ext cx="11998791" cy="1785104"/>
          </a:xfrm>
          <a:prstGeom prst="rect">
            <a:avLst/>
          </a:prstGeom>
        </p:spPr>
        <p:txBody>
          <a:bodyPr wrap="square">
            <a:spAutoFit/>
          </a:bodyPr>
          <a:lstStyle/>
          <a:p>
            <a:r>
              <a:rPr lang="en-GB" sz="1000" b="1" dirty="0"/>
              <a:t>Project Overview</a:t>
            </a:r>
            <a:r>
              <a:rPr lang="en-GB" sz="1000" dirty="0"/>
              <a:t>: The Yorkshire and Humber Population Health Management (PHM) solution will enable higher quality reporting and faster, more accurate decision making by developing and integrating a new, region-wide information and analytics service to leverage data emerging from people, services and the internet of things. </a:t>
            </a:r>
          </a:p>
          <a:p>
            <a:endParaRPr lang="en-GB" sz="1000" dirty="0"/>
          </a:p>
          <a:p>
            <a:r>
              <a:rPr lang="en-GB" sz="1000" b="1" dirty="0">
                <a:solidFill>
                  <a:srgbClr val="00A3E0"/>
                </a:solidFill>
              </a:rPr>
              <a:t>Latest Update: </a:t>
            </a:r>
            <a:r>
              <a:rPr lang="en-GB" sz="1000" dirty="0"/>
              <a:t> The PHM solution continues to develop well during this first six months ‘ early life support’ phase. The Leeds Institute of Data Analytics (LIDA) are using the solution to further analyse the Comprehensive Patient Record (CPR) dataset using R-Studio and Python as preferred tooling. The solution has been successfully tested to utilise flows from System of Systems, using the national De-Id/Re-Id service. Utilising live data flows through System of Systems is progressing. On the advice of NHSX, Humber Teaching Hospitals and NHS Digital we have submitted a section 251 request to CAG. This is being reviewed and aim to have a positive response. The YHPHM Academy will have a virtual team projects showcase and awards event in autumn and this will be extended to be a broader ‘show and tell’ session across the region.  The Programme has successfully added new datasets with Connected Bradford on schedule end of May 2020. The users are onboard and using the system for a variety of projects including the HDRUK Better Care Partnership launched in June 2020. The next customer is LTHT and flows are already set up for the DeCOVID project working nationally. The future roadmap for engagement, enhancements and deployment is being developed (for post Oct 2020) and new service management arrangements are bedded in. </a:t>
            </a:r>
          </a:p>
        </p:txBody>
      </p:sp>
    </p:spTree>
    <p:extLst>
      <p:ext uri="{BB962C8B-B14F-4D97-AF65-F5344CB8AC3E}">
        <p14:creationId xmlns:p14="http://schemas.microsoft.com/office/powerpoint/2010/main" val="180903299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A screenshot of a cell phone&#10;&#10;Description automatically generated">
            <a:extLst>
              <a:ext uri="{FF2B5EF4-FFF2-40B4-BE49-F238E27FC236}">
                <a16:creationId xmlns:a16="http://schemas.microsoft.com/office/drawing/2014/main" id="{D1D61CF2-294C-422A-A21E-EAC6C234EC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699" y="914400"/>
            <a:ext cx="11091396" cy="566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00A231E9-CB40-488D-B8D3-7CB648C984E2}"/>
              </a:ext>
            </a:extLst>
          </p:cNvPr>
          <p:cNvSpPr/>
          <p:nvPr/>
        </p:nvSpPr>
        <p:spPr>
          <a:xfrm>
            <a:off x="89542" y="442738"/>
            <a:ext cx="233615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Project Summary 2/2</a:t>
            </a:r>
          </a:p>
        </p:txBody>
      </p:sp>
      <p:sp>
        <p:nvSpPr>
          <p:cNvPr id="7" name="Rectangle 6">
            <a:extLst>
              <a:ext uri="{FF2B5EF4-FFF2-40B4-BE49-F238E27FC236}">
                <a16:creationId xmlns:a16="http://schemas.microsoft.com/office/drawing/2014/main" id="{3CF81702-4B31-490E-B5DD-68639C508F39}"/>
              </a:ext>
            </a:extLst>
          </p:cNvPr>
          <p:cNvSpPr/>
          <p:nvPr/>
        </p:nvSpPr>
        <p:spPr>
          <a:xfrm>
            <a:off x="4519409" y="442738"/>
            <a:ext cx="4069883"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chemeClr val="tx1"/>
                </a:solidFill>
                <a:latin typeface="Verdana" panose="020B0604030504040204" pitchFamily="34" charset="0"/>
                <a:ea typeface="Verdana" panose="020B0604030504040204" pitchFamily="34" charset="0"/>
                <a:cs typeface="Verdana" panose="020B0604030504040204" pitchFamily="34" charset="0"/>
              </a:rPr>
              <a:t>Road Map Development </a:t>
            </a:r>
          </a:p>
        </p:txBody>
      </p:sp>
      <p:sp>
        <p:nvSpPr>
          <p:cNvPr id="8" name="Rectangle 7">
            <a:extLst>
              <a:ext uri="{FF2B5EF4-FFF2-40B4-BE49-F238E27FC236}">
                <a16:creationId xmlns:a16="http://schemas.microsoft.com/office/drawing/2014/main" id="{D6CDDB2E-6C8E-4DEB-9B93-E22BE0D39EE8}"/>
              </a:ext>
            </a:extLst>
          </p:cNvPr>
          <p:cNvSpPr/>
          <p:nvPr/>
        </p:nvSpPr>
        <p:spPr>
          <a:xfrm>
            <a:off x="3044855" y="442738"/>
            <a:ext cx="147526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Current Phase:</a:t>
            </a:r>
          </a:p>
        </p:txBody>
      </p:sp>
      <p:sp>
        <p:nvSpPr>
          <p:cNvPr id="9" name="Rectangle 8">
            <a:extLst>
              <a:ext uri="{FF2B5EF4-FFF2-40B4-BE49-F238E27FC236}">
                <a16:creationId xmlns:a16="http://schemas.microsoft.com/office/drawing/2014/main" id="{0CA8E2DA-5F14-47D5-BEB8-91A83691CCC7}"/>
              </a:ext>
            </a:extLst>
          </p:cNvPr>
          <p:cNvSpPr/>
          <p:nvPr/>
        </p:nvSpPr>
        <p:spPr>
          <a:xfrm>
            <a:off x="9137799" y="442738"/>
            <a:ext cx="1475267" cy="434399"/>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chemeClr val="tx1"/>
                </a:solidFill>
                <a:latin typeface="Verdana" panose="020B0604030504040204" pitchFamily="34" charset="0"/>
                <a:ea typeface="Verdana" panose="020B0604030504040204" pitchFamily="34" charset="0"/>
                <a:cs typeface="Verdana" panose="020B0604030504040204" pitchFamily="34" charset="0"/>
              </a:rPr>
              <a:t>Overall Status:</a:t>
            </a:r>
          </a:p>
        </p:txBody>
      </p:sp>
      <p:sp>
        <p:nvSpPr>
          <p:cNvPr id="10" name="Rectangle 9">
            <a:extLst>
              <a:ext uri="{FF2B5EF4-FFF2-40B4-BE49-F238E27FC236}">
                <a16:creationId xmlns:a16="http://schemas.microsoft.com/office/drawing/2014/main" id="{1DF13FEC-2232-4A2A-8FED-F66EF3FF63D2}"/>
              </a:ext>
            </a:extLst>
          </p:cNvPr>
          <p:cNvSpPr/>
          <p:nvPr/>
        </p:nvSpPr>
        <p:spPr>
          <a:xfrm>
            <a:off x="10613066" y="442738"/>
            <a:ext cx="1475267" cy="434399"/>
          </a:xfrm>
          <a:prstGeom prst="rect">
            <a:avLst/>
          </a:prstGeom>
          <a:solidFill>
            <a:srgbClr val="86BC25"/>
          </a:solid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FFFF00"/>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DB7B2E14-09F3-46CA-A751-FEC31B1B5BF6}"/>
              </a:ext>
            </a:extLst>
          </p:cNvPr>
          <p:cNvSpPr/>
          <p:nvPr/>
        </p:nvSpPr>
        <p:spPr>
          <a:xfrm>
            <a:off x="0" y="-4782"/>
            <a:ext cx="12192000" cy="354406"/>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latin typeface="Verdana" panose="020B0604030504040204" pitchFamily="34" charset="0"/>
                <a:ea typeface="Verdana" panose="020B0604030504040204" pitchFamily="34" charset="0"/>
                <a:cs typeface="Verdana" panose="020B0604030504040204" pitchFamily="34" charset="0"/>
              </a:rPr>
              <a:t>Highlight Report – YHCR PHM Programme											Report Date: 10 Aug 2020 </a:t>
            </a:r>
          </a:p>
        </p:txBody>
      </p:sp>
    </p:spTree>
    <p:extLst>
      <p:ext uri="{BB962C8B-B14F-4D97-AF65-F5344CB8AC3E}">
        <p14:creationId xmlns:p14="http://schemas.microsoft.com/office/powerpoint/2010/main" val="222791367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24113F-72B7-AB41-B4A6-C9EDD981CD0F}"/>
              </a:ext>
            </a:extLst>
          </p:cNvPr>
          <p:cNvPicPr>
            <a:picLocks noChangeAspect="1"/>
          </p:cNvPicPr>
          <p:nvPr/>
        </p:nvPicPr>
        <p:blipFill rotWithShape="1">
          <a:blip r:embed="rId2"/>
          <a:srcRect l="16322" t="3388" r="18279" b="46748"/>
          <a:stretch/>
        </p:blipFill>
        <p:spPr>
          <a:xfrm>
            <a:off x="2448318" y="0"/>
            <a:ext cx="9727921" cy="6858000"/>
          </a:xfrm>
          <a:prstGeom prst="rect">
            <a:avLst/>
          </a:prstGeom>
        </p:spPr>
      </p:pic>
      <p:pic>
        <p:nvPicPr>
          <p:cNvPr id="6" name="Picture 5">
            <a:extLst>
              <a:ext uri="{FF2B5EF4-FFF2-40B4-BE49-F238E27FC236}">
                <a16:creationId xmlns:a16="http://schemas.microsoft.com/office/drawing/2014/main" id="{2C6C6BA7-9898-A642-9B52-219F29F042E4}"/>
              </a:ext>
            </a:extLst>
          </p:cNvPr>
          <p:cNvPicPr>
            <a:picLocks noChangeAspect="1"/>
          </p:cNvPicPr>
          <p:nvPr/>
        </p:nvPicPr>
        <p:blipFill>
          <a:blip r:embed="rId3"/>
          <a:stretch>
            <a:fillRect/>
          </a:stretch>
        </p:blipFill>
        <p:spPr>
          <a:xfrm>
            <a:off x="158398" y="207071"/>
            <a:ext cx="3008515" cy="821343"/>
          </a:xfrm>
          <a:prstGeom prst="rect">
            <a:avLst/>
          </a:prstGeom>
        </p:spPr>
      </p:pic>
      <p:sp>
        <p:nvSpPr>
          <p:cNvPr id="7" name="TextBox 6">
            <a:extLst>
              <a:ext uri="{FF2B5EF4-FFF2-40B4-BE49-F238E27FC236}">
                <a16:creationId xmlns:a16="http://schemas.microsoft.com/office/drawing/2014/main" id="{22357825-9183-B84B-8A11-B368F874348C}"/>
              </a:ext>
            </a:extLst>
          </p:cNvPr>
          <p:cNvSpPr txBox="1"/>
          <p:nvPr/>
        </p:nvSpPr>
        <p:spPr>
          <a:xfrm>
            <a:off x="1920081" y="2148630"/>
            <a:ext cx="4896092" cy="1477328"/>
          </a:xfrm>
          <a:prstGeom prst="rect">
            <a:avLst/>
          </a:prstGeom>
          <a:noFill/>
        </p:spPr>
        <p:txBody>
          <a:bodyPr wrap="square" rtlCol="0">
            <a:spAutoFit/>
          </a:bodyPr>
          <a:lstStyle/>
          <a:p>
            <a:r>
              <a:rPr lang="en-US" sz="4500" dirty="0">
                <a:latin typeface="Museo 500" panose="02000000000000000000" pitchFamily="2" charset="77"/>
              </a:rPr>
              <a:t>Integrated Care Record</a:t>
            </a:r>
            <a:endParaRPr lang="en-US" sz="4500" dirty="0">
              <a:latin typeface="Museo 500" panose="02000000000000000000" pitchFamily="2" charset="77"/>
            </a:endParaRPr>
          </a:p>
        </p:txBody>
      </p:sp>
    </p:spTree>
    <p:extLst>
      <p:ext uri="{BB962C8B-B14F-4D97-AF65-F5344CB8AC3E}">
        <p14:creationId xmlns:p14="http://schemas.microsoft.com/office/powerpoint/2010/main" val="3616194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89541" y="-4782"/>
            <a:ext cx="11998792" cy="413436"/>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Highlight Report - Yorkshire and Humber Integrated Care Record Programme			Report Date: </a:t>
            </a:r>
            <a:r>
              <a:rPr lang="en-GB" sz="1200" b="1" dirty="0" smtClean="0">
                <a:solidFill>
                  <a:prstClr val="white"/>
                </a:solidFill>
                <a:ea typeface="Verdana" panose="020B0604030504040204" pitchFamily="34" charset="0"/>
                <a:cs typeface="Verdana" panose="020B0604030504040204" pitchFamily="34" charset="0"/>
              </a:rPr>
              <a:t>12</a:t>
            </a:r>
            <a:r>
              <a:rPr lang="en-GB" sz="1200" b="1" baseline="30000" dirty="0" smtClean="0">
                <a:solidFill>
                  <a:prstClr val="white"/>
                </a:solidFill>
                <a:ea typeface="Verdana" panose="020B0604030504040204" pitchFamily="34" charset="0"/>
                <a:cs typeface="Verdana" panose="020B0604030504040204" pitchFamily="34" charset="0"/>
              </a:rPr>
              <a:t>th</a:t>
            </a:r>
            <a:r>
              <a:rPr lang="en-GB" sz="1200" b="1" dirty="0" smtClean="0">
                <a:solidFill>
                  <a:prstClr val="white"/>
                </a:solidFill>
                <a:ea typeface="Verdana" panose="020B0604030504040204" pitchFamily="34" charset="0"/>
                <a:cs typeface="Verdana" panose="020B0604030504040204" pitchFamily="34" charset="0"/>
              </a:rPr>
              <a:t> </a:t>
            </a:r>
            <a:r>
              <a:rPr lang="en-GB" sz="1200" b="1" dirty="0">
                <a:solidFill>
                  <a:prstClr val="white"/>
                </a:solidFill>
                <a:ea typeface="Verdana" panose="020B0604030504040204" pitchFamily="34" charset="0"/>
                <a:cs typeface="Verdana" panose="020B0604030504040204" pitchFamily="34" charset="0"/>
              </a:rPr>
              <a:t>August 2020</a:t>
            </a:r>
          </a:p>
        </p:txBody>
      </p:sp>
      <p:sp>
        <p:nvSpPr>
          <p:cNvPr id="9" name="Rectangle 8"/>
          <p:cNvSpPr/>
          <p:nvPr/>
        </p:nvSpPr>
        <p:spPr bwMode="gray">
          <a:xfrm>
            <a:off x="191358" y="905377"/>
            <a:ext cx="5428153" cy="5875259"/>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pPr>
              <a:lnSpc>
                <a:spcPct val="106000"/>
              </a:lnSpc>
            </a:pPr>
            <a:r>
              <a:rPr lang="en-GB" sz="1600" b="1" dirty="0">
                <a:solidFill>
                  <a:srgbClr val="000000"/>
                </a:solidFill>
              </a:rPr>
              <a:t>  </a:t>
            </a:r>
            <a:r>
              <a:rPr lang="en-GB" sz="1200" b="1" dirty="0">
                <a:solidFill>
                  <a:srgbClr val="FF0000"/>
                </a:solidFill>
              </a:rPr>
              <a:t>Pipeline</a:t>
            </a:r>
            <a:r>
              <a:rPr lang="en-GB" sz="1200" b="1" dirty="0">
                <a:solidFill>
                  <a:srgbClr val="000000"/>
                </a:solidFill>
              </a:rPr>
              <a:t> </a:t>
            </a:r>
          </a:p>
        </p:txBody>
      </p:sp>
      <p:sp>
        <p:nvSpPr>
          <p:cNvPr id="17" name="Rectangle 16"/>
          <p:cNvSpPr/>
          <p:nvPr/>
        </p:nvSpPr>
        <p:spPr>
          <a:xfrm>
            <a:off x="149389" y="436930"/>
            <a:ext cx="2826750" cy="396064"/>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srgbClr val="FF0000"/>
                </a:solidFill>
                <a:ea typeface="Verdana" panose="020B0604030504040204" pitchFamily="34" charset="0"/>
                <a:cs typeface="Verdana" panose="020B0604030504040204" pitchFamily="34" charset="0"/>
              </a:rPr>
              <a:t>Summary Dashboard</a:t>
            </a:r>
          </a:p>
        </p:txBody>
      </p:sp>
      <p:sp>
        <p:nvSpPr>
          <p:cNvPr id="26" name="Rectangle 25"/>
          <p:cNvSpPr/>
          <p:nvPr/>
        </p:nvSpPr>
        <p:spPr>
          <a:xfrm>
            <a:off x="8846655" y="453957"/>
            <a:ext cx="1766411" cy="376347"/>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22247" y="441289"/>
            <a:ext cx="1475267" cy="396064"/>
          </a:xfrm>
          <a:prstGeom prst="rect">
            <a:avLst/>
          </a:prstGeom>
          <a:solidFill>
            <a:srgbClr val="FFC000"/>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dirty="0">
                <a:solidFill>
                  <a:srgbClr val="000000"/>
                </a:solidFill>
                <a:ea typeface="Verdana" panose="020B0604030504040204" pitchFamily="34" charset="0"/>
                <a:cs typeface="Verdana" panose="020B0604030504040204" pitchFamily="34" charset="0"/>
              </a:rPr>
              <a:t>Based on original baseline plan</a:t>
            </a:r>
          </a:p>
        </p:txBody>
      </p:sp>
      <p:grpSp>
        <p:nvGrpSpPr>
          <p:cNvPr id="31" name="Group 30"/>
          <p:cNvGrpSpPr/>
          <p:nvPr/>
        </p:nvGrpSpPr>
        <p:grpSpPr>
          <a:xfrm>
            <a:off x="2976139" y="436930"/>
            <a:ext cx="5870516" cy="400423"/>
            <a:chOff x="2958244" y="564974"/>
            <a:chExt cx="4124987" cy="531408"/>
          </a:xfrm>
        </p:grpSpPr>
        <p:sp>
          <p:nvSpPr>
            <p:cNvPr id="19" name="Rectangle 18"/>
            <p:cNvSpPr/>
            <p:nvPr/>
          </p:nvSpPr>
          <p:spPr>
            <a:xfrm>
              <a:off x="4022732" y="570758"/>
              <a:ext cx="3060499" cy="525624"/>
            </a:xfrm>
            <a:prstGeom prst="rect">
              <a:avLst/>
            </a:prstGeom>
            <a:solidFill>
              <a:schemeClr val="accent3">
                <a:lumMod val="20000"/>
                <a:lumOff val="80000"/>
              </a:schemeClr>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dirty="0">
                  <a:solidFill>
                    <a:srgbClr val="000000"/>
                  </a:solidFill>
                  <a:ea typeface="Verdana" panose="020B0604030504040204" pitchFamily="34" charset="0"/>
                  <a:cs typeface="Verdana" panose="020B0604030504040204" pitchFamily="34" charset="0"/>
                </a:rPr>
                <a:t>Implementation </a:t>
              </a:r>
            </a:p>
          </p:txBody>
        </p:sp>
        <p:sp>
          <p:nvSpPr>
            <p:cNvPr id="28" name="Rectangle 27"/>
            <p:cNvSpPr/>
            <p:nvPr/>
          </p:nvSpPr>
          <p:spPr>
            <a:xfrm>
              <a:off x="2958244" y="564974"/>
              <a:ext cx="1040696" cy="525624"/>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solidFill>
                    <a:srgbClr val="000000"/>
                  </a:solidFill>
                  <a:ea typeface="Verdana" panose="020B0604030504040204" pitchFamily="34" charset="0"/>
                  <a:cs typeface="Verdana" panose="020B0604030504040204" pitchFamily="34" charset="0"/>
                </a:rPr>
                <a:t>Current Phase:</a:t>
              </a:r>
            </a:p>
          </p:txBody>
        </p:sp>
      </p:grpSp>
      <p:sp>
        <p:nvSpPr>
          <p:cNvPr id="2" name="TextBox 1"/>
          <p:cNvSpPr txBox="1"/>
          <p:nvPr/>
        </p:nvSpPr>
        <p:spPr>
          <a:xfrm>
            <a:off x="5729673" y="942127"/>
            <a:ext cx="6367841" cy="1061829"/>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87313"/>
            <a:endParaRPr lang="en-GB" sz="900" b="1" dirty="0">
              <a:solidFill>
                <a:srgbClr val="00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Top </a:t>
            </a:r>
            <a:r>
              <a:rPr lang="en-GB" sz="1000" b="1" dirty="0" smtClean="0">
                <a:solidFill>
                  <a:srgbClr val="FF0000"/>
                </a:solidFill>
                <a:ea typeface="Verdana" panose="020B0604030504040204" pitchFamily="34" charset="0"/>
                <a:cs typeface="Verdana" panose="020B0604030504040204" pitchFamily="34" charset="0"/>
              </a:rPr>
              <a:t>Stories</a:t>
            </a:r>
          </a:p>
          <a:p>
            <a:pPr marL="258763" indent="-171450">
              <a:buFont typeface="Wingdings" panose="05000000000000000000" pitchFamily="2" charset="2"/>
              <a:buChar char="Ø"/>
            </a:pPr>
            <a:endParaRPr lang="en-GB" sz="1000" dirty="0" smtClean="0">
              <a:solidFill>
                <a:schemeClr val="tx1"/>
              </a:solidFill>
              <a:ea typeface="Verdana" panose="020B0604030504040204" pitchFamily="34" charset="0"/>
              <a:cs typeface="Verdana" panose="020B0604030504040204" pitchFamily="34" charset="0"/>
            </a:endParaRPr>
          </a:p>
          <a:p>
            <a:pPr marL="258763" indent="-171450">
              <a:buFont typeface="Wingdings" panose="05000000000000000000" pitchFamily="2" charset="2"/>
              <a:buChar char="Ø"/>
            </a:pPr>
            <a:r>
              <a:rPr lang="en-GB" sz="1000" dirty="0" smtClean="0">
                <a:solidFill>
                  <a:schemeClr val="tx1"/>
                </a:solidFill>
                <a:ea typeface="Verdana" panose="020B0604030504040204" pitchFamily="34" charset="0"/>
                <a:cs typeface="Verdana" panose="020B0604030504040204" pitchFamily="34" charset="0"/>
              </a:rPr>
              <a:t>User interface development project now in flight</a:t>
            </a:r>
          </a:p>
          <a:p>
            <a:pPr marL="258763" indent="-171450">
              <a:buFont typeface="Wingdings" panose="05000000000000000000" pitchFamily="2" charset="2"/>
              <a:buChar char="Ø"/>
            </a:pPr>
            <a:r>
              <a:rPr lang="en-GB" sz="1000" dirty="0" smtClean="0">
                <a:solidFill>
                  <a:schemeClr val="tx1"/>
                </a:solidFill>
                <a:ea typeface="Verdana" panose="020B0604030504040204" pitchFamily="34" charset="0"/>
                <a:cs typeface="Verdana" panose="020B0604030504040204" pitchFamily="34" charset="0"/>
              </a:rPr>
              <a:t>HUTH have commenced UAT testing</a:t>
            </a:r>
          </a:p>
          <a:p>
            <a:pPr marL="258763" indent="-171450">
              <a:buFont typeface="Wingdings" panose="05000000000000000000" pitchFamily="2" charset="2"/>
              <a:buChar char="Ø"/>
            </a:pPr>
            <a:r>
              <a:rPr lang="en-GB" sz="1000" dirty="0" smtClean="0">
                <a:solidFill>
                  <a:schemeClr val="tx1"/>
                </a:solidFill>
                <a:ea typeface="Verdana" panose="020B0604030504040204" pitchFamily="34" charset="0"/>
                <a:cs typeface="Verdana" panose="020B0604030504040204" pitchFamily="34" charset="0"/>
              </a:rPr>
              <a:t>Transfer of care strategic solution dataset verified at DADA</a:t>
            </a:r>
            <a:endParaRPr lang="en-GB" sz="1000" dirty="0">
              <a:solidFill>
                <a:srgbClr val="000000"/>
              </a:solidFill>
              <a:ea typeface="Verdana" panose="020B0604030504040204" pitchFamily="34" charset="0"/>
              <a:cs typeface="Verdana" panose="020B0604030504040204" pitchFamily="34" charset="0"/>
            </a:endParaRPr>
          </a:p>
          <a:p>
            <a:pPr marL="354013" indent="-266700">
              <a:buFont typeface="Wingdings" pitchFamily="2" charset="2"/>
              <a:buChar char="Ø"/>
            </a:pPr>
            <a:endParaRPr lang="en-GB" sz="1000" dirty="0">
              <a:solidFill>
                <a:srgbClr val="000000"/>
              </a:solidFill>
              <a:ea typeface="Verdana" panose="020B0604030504040204" pitchFamily="34" charset="0"/>
              <a:cs typeface="Verdana" panose="020B0604030504040204" pitchFamily="34" charset="0"/>
            </a:endParaRPr>
          </a:p>
        </p:txBody>
      </p:sp>
      <p:sp>
        <p:nvSpPr>
          <p:cNvPr id="16" name="TextBox 15"/>
          <p:cNvSpPr txBox="1"/>
          <p:nvPr/>
        </p:nvSpPr>
        <p:spPr>
          <a:xfrm>
            <a:off x="5729672" y="2108730"/>
            <a:ext cx="6367841" cy="1077218"/>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87313"/>
            <a:endParaRPr lang="en-GB" sz="900" b="1" dirty="0">
              <a:solidFill>
                <a:srgbClr val="FF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Clinical focus</a:t>
            </a:r>
            <a:endParaRPr lang="en-GB" sz="1000" dirty="0">
              <a:solidFill>
                <a:srgbClr val="000000"/>
              </a:solidFill>
              <a:ea typeface="Verdana" panose="020B0604030504040204" pitchFamily="34" charset="0"/>
              <a:cs typeface="Verdana" panose="020B0604030504040204" pitchFamily="34" charset="0"/>
            </a:endParaRPr>
          </a:p>
          <a:p>
            <a:endParaRPr lang="en-GB" sz="1000" dirty="0">
              <a:solidFill>
                <a:srgbClr val="000000"/>
              </a:solidFill>
              <a:ea typeface="Verdana" panose="020B0604030504040204" pitchFamily="34" charset="0"/>
              <a:cs typeface="Verdana" panose="020B0604030504040204" pitchFamily="34" charset="0"/>
            </a:endParaRP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Ambulatory Transfer of Care shared to acute care settings</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Ambulatory Transfer of Care Strategic Solution </a:t>
            </a:r>
          </a:p>
          <a:p>
            <a:pPr marL="354013" indent="-266700">
              <a:buFont typeface="Wingdings" pitchFamily="2" charset="2"/>
              <a:buChar char="Ø"/>
            </a:pPr>
            <a:r>
              <a:rPr lang="en-GB" sz="1000" dirty="0">
                <a:solidFill>
                  <a:srgbClr val="000000"/>
                </a:solidFill>
                <a:ea typeface="Verdana" panose="020B0604030504040204" pitchFamily="34" charset="0"/>
                <a:cs typeface="Verdana" panose="020B0604030504040204" pitchFamily="34" charset="0"/>
              </a:rPr>
              <a:t>Mental Health Crisis Plans shared to ambulance services</a:t>
            </a:r>
          </a:p>
          <a:p>
            <a:pPr marL="354013" indent="-266700">
              <a:buFont typeface="Wingdings" pitchFamily="2" charset="2"/>
              <a:buChar char="Ø"/>
            </a:pPr>
            <a:endParaRPr lang="en-GB" sz="1000" dirty="0">
              <a:solidFill>
                <a:srgbClr val="000000"/>
              </a:solidFill>
              <a:ea typeface="Verdana" panose="020B0604030504040204" pitchFamily="34" charset="0"/>
              <a:cs typeface="Verdana" panose="020B0604030504040204" pitchFamily="34" charset="0"/>
            </a:endParaRPr>
          </a:p>
        </p:txBody>
      </p:sp>
      <p:sp>
        <p:nvSpPr>
          <p:cNvPr id="30" name="TextBox 29"/>
          <p:cNvSpPr txBox="1"/>
          <p:nvPr/>
        </p:nvSpPr>
        <p:spPr>
          <a:xfrm>
            <a:off x="5729672" y="5256418"/>
            <a:ext cx="6367841" cy="1477328"/>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87313"/>
            <a:endParaRPr lang="en-GB" sz="800" b="1" dirty="0">
              <a:solidFill>
                <a:srgbClr val="FF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Look ahead (Monthly)</a:t>
            </a:r>
            <a:endParaRPr lang="en-GB" sz="1000" dirty="0">
              <a:solidFill>
                <a:srgbClr val="FF0000"/>
              </a:solidFill>
              <a:ea typeface="Verdana" panose="020B0604030504040204" pitchFamily="34" charset="0"/>
              <a:cs typeface="Verdana" panose="020B0604030504040204" pitchFamily="34" charset="0"/>
            </a:endParaRPr>
          </a:p>
          <a:p>
            <a:endParaRPr lang="en-GB" sz="1000" dirty="0">
              <a:solidFill>
                <a:srgbClr val="000000"/>
              </a:solidFill>
              <a:ea typeface="Verdana" panose="020B0604030504040204" pitchFamily="34" charset="0"/>
              <a:cs typeface="Verdana" panose="020B0604030504040204" pitchFamily="34" charset="0"/>
            </a:endParaRPr>
          </a:p>
          <a:p>
            <a:pPr marL="354013" indent="-266700">
              <a:buFont typeface="Wingdings" pitchFamily="2" charset="2"/>
              <a:buChar char="Ø"/>
            </a:pPr>
            <a:r>
              <a:rPr lang="en-GB" sz="1000" dirty="0" smtClean="0">
                <a:solidFill>
                  <a:srgbClr val="000000"/>
                </a:solidFill>
                <a:ea typeface="Verdana" panose="020B0604030504040204" pitchFamily="34" charset="0"/>
                <a:cs typeface="Verdana" panose="020B0604030504040204" pitchFamily="34" charset="0"/>
              </a:rPr>
              <a:t>Rotherham </a:t>
            </a:r>
            <a:r>
              <a:rPr lang="en-GB" sz="1000" dirty="0">
                <a:solidFill>
                  <a:srgbClr val="000000"/>
                </a:solidFill>
                <a:ea typeface="Verdana" panose="020B0604030504040204" pitchFamily="34" charset="0"/>
                <a:cs typeface="Verdana" panose="020B0604030504040204" pitchFamily="34" charset="0"/>
              </a:rPr>
              <a:t>Consumer Ambulatory </a:t>
            </a:r>
            <a:r>
              <a:rPr lang="en-GB" sz="1000" dirty="0" smtClean="0">
                <a:solidFill>
                  <a:srgbClr val="000000"/>
                </a:solidFill>
                <a:ea typeface="Verdana" panose="020B0604030504040204" pitchFamily="34" charset="0"/>
                <a:cs typeface="Verdana" panose="020B0604030504040204" pitchFamily="34" charset="0"/>
              </a:rPr>
              <a:t>ToC</a:t>
            </a:r>
            <a:endParaRPr lang="en-GB" sz="1000" dirty="0">
              <a:solidFill>
                <a:srgbClr val="000000"/>
              </a:solidFill>
              <a:ea typeface="Verdana" panose="020B0604030504040204" pitchFamily="34" charset="0"/>
              <a:cs typeface="Verdana" panose="020B0604030504040204" pitchFamily="34" charset="0"/>
            </a:endParaRPr>
          </a:p>
          <a:p>
            <a:pPr marL="354013" indent="-266700">
              <a:buFont typeface="Wingdings" pitchFamily="2" charset="2"/>
              <a:buChar char="Ø"/>
            </a:pPr>
            <a:r>
              <a:rPr lang="en-GB" sz="1000" dirty="0" smtClean="0">
                <a:solidFill>
                  <a:srgbClr val="000000"/>
                </a:solidFill>
                <a:ea typeface="Verdana" panose="020B0604030504040204" pitchFamily="34" charset="0"/>
                <a:cs typeface="Verdana" panose="020B0604030504040204" pitchFamily="34" charset="0"/>
              </a:rPr>
              <a:t>NLAG, </a:t>
            </a:r>
            <a:r>
              <a:rPr lang="en-GB" sz="1000" dirty="0">
                <a:solidFill>
                  <a:srgbClr val="000000"/>
                </a:solidFill>
                <a:ea typeface="Verdana" panose="020B0604030504040204" pitchFamily="34" charset="0"/>
                <a:cs typeface="Verdana" panose="020B0604030504040204" pitchFamily="34" charset="0"/>
              </a:rPr>
              <a:t>HUTH and Blackpear data </a:t>
            </a:r>
            <a:r>
              <a:rPr lang="en-GB" sz="1000" dirty="0" smtClean="0">
                <a:solidFill>
                  <a:srgbClr val="000000"/>
                </a:solidFill>
                <a:ea typeface="Verdana" panose="020B0604030504040204" pitchFamily="34" charset="0"/>
                <a:cs typeface="Verdana" panose="020B0604030504040204" pitchFamily="34" charset="0"/>
              </a:rPr>
              <a:t>provision</a:t>
            </a:r>
          </a:p>
          <a:p>
            <a:pPr marL="354013" indent="-266700">
              <a:buFont typeface="Wingdings" pitchFamily="2" charset="2"/>
              <a:buChar char="Ø"/>
            </a:pPr>
            <a:r>
              <a:rPr lang="en-GB" sz="1000" dirty="0" smtClean="0">
                <a:solidFill>
                  <a:srgbClr val="000000"/>
                </a:solidFill>
                <a:ea typeface="Verdana" panose="020B0604030504040204" pitchFamily="34" charset="0"/>
                <a:cs typeface="Verdana" panose="020B0604030504040204" pitchFamily="34" charset="0"/>
              </a:rPr>
              <a:t>Leeds and Humber data consumer onboarding </a:t>
            </a:r>
          </a:p>
          <a:p>
            <a:pPr marL="354013" indent="-266700">
              <a:buFont typeface="Wingdings" pitchFamily="2" charset="2"/>
              <a:buChar char="Ø"/>
            </a:pPr>
            <a:r>
              <a:rPr lang="en-GB" sz="1000" dirty="0" smtClean="0">
                <a:solidFill>
                  <a:srgbClr val="000000"/>
                </a:solidFill>
                <a:ea typeface="Verdana" panose="020B0604030504040204" pitchFamily="34" charset="0"/>
                <a:cs typeface="Verdana" panose="020B0604030504040204" pitchFamily="34" charset="0"/>
              </a:rPr>
              <a:t>User interface clinical safety requirements</a:t>
            </a:r>
          </a:p>
          <a:p>
            <a:pPr marL="354013" indent="-266700">
              <a:buFont typeface="Wingdings" pitchFamily="2" charset="2"/>
              <a:buChar char="Ø"/>
            </a:pPr>
            <a:r>
              <a:rPr lang="en-GB" sz="1000" dirty="0" smtClean="0">
                <a:solidFill>
                  <a:srgbClr val="000000"/>
                </a:solidFill>
                <a:ea typeface="Verdana" panose="020B0604030504040204" pitchFamily="34" charset="0"/>
                <a:cs typeface="Verdana" panose="020B0604030504040204" pitchFamily="34" charset="0"/>
              </a:rPr>
              <a:t>Academy proposal review </a:t>
            </a:r>
          </a:p>
          <a:p>
            <a:pPr marL="354013" indent="-266700">
              <a:buFont typeface="Wingdings" pitchFamily="2" charset="2"/>
              <a:buChar char="Ø"/>
            </a:pPr>
            <a:endParaRPr lang="en-GB" sz="1000" dirty="0">
              <a:solidFill>
                <a:srgbClr val="000000"/>
              </a:solidFill>
              <a:ea typeface="Verdana" panose="020B0604030504040204" pitchFamily="34" charset="0"/>
              <a:cs typeface="Verdana" panose="020B0604030504040204" pitchFamily="34" charset="0"/>
            </a:endParaRPr>
          </a:p>
          <a:p>
            <a:pPr marL="87313"/>
            <a:endParaRPr lang="en-GB" sz="800" dirty="0">
              <a:solidFill>
                <a:srgbClr val="000000"/>
              </a:solidFill>
              <a:ea typeface="Verdana" panose="020B0604030504040204" pitchFamily="34" charset="0"/>
              <a:cs typeface="Verdana" panose="020B0604030504040204" pitchFamily="34" charset="0"/>
            </a:endParaRPr>
          </a:p>
        </p:txBody>
      </p:sp>
      <p:sp>
        <p:nvSpPr>
          <p:cNvPr id="4" name="Rectangle 3"/>
          <p:cNvSpPr/>
          <p:nvPr/>
        </p:nvSpPr>
        <p:spPr>
          <a:xfrm>
            <a:off x="6141272" y="3886015"/>
            <a:ext cx="1923013" cy="253916"/>
          </a:xfrm>
          <a:prstGeom prst="rect">
            <a:avLst/>
          </a:prstGeom>
        </p:spPr>
        <p:txBody>
          <a:bodyPr wrap="square">
            <a:spAutoFit/>
          </a:bodyPr>
          <a:lstStyle/>
          <a:p>
            <a:pPr>
              <a:spcAft>
                <a:spcPts val="1000"/>
              </a:spcAft>
              <a:buSzPct val="100000"/>
            </a:pPr>
            <a:endParaRPr lang="en-GB" sz="1050" dirty="0">
              <a:solidFill>
                <a:srgbClr val="000000"/>
              </a:solidFill>
            </a:endParaRPr>
          </a:p>
        </p:txBody>
      </p:sp>
      <p:sp>
        <p:nvSpPr>
          <p:cNvPr id="53" name="Rectangle 52"/>
          <p:cNvSpPr/>
          <p:nvPr/>
        </p:nvSpPr>
        <p:spPr bwMode="gray">
          <a:xfrm>
            <a:off x="245125" y="2696546"/>
            <a:ext cx="1574799" cy="885757"/>
          </a:xfrm>
          <a:prstGeom prst="rect">
            <a:avLst/>
          </a:prstGeom>
          <a:solidFill>
            <a:schemeClr val="accent3"/>
          </a:solidFill>
          <a:ln w="19050" algn="ctr">
            <a:solidFill>
              <a:schemeClr val="accent3"/>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000" b="1" dirty="0">
              <a:solidFill>
                <a:srgbClr val="FFFFFF"/>
              </a:solidFill>
            </a:endParaRPr>
          </a:p>
        </p:txBody>
      </p:sp>
      <p:sp>
        <p:nvSpPr>
          <p:cNvPr id="54" name="Freeform 53"/>
          <p:cNvSpPr/>
          <p:nvPr/>
        </p:nvSpPr>
        <p:spPr>
          <a:xfrm>
            <a:off x="245124" y="1302586"/>
            <a:ext cx="1574799" cy="1181817"/>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20000"/>
              <a:lumOff val="80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6" rIns="5079" bIns="349104" numCol="1" spcCol="1270" anchor="ctr" anchorCtr="0">
            <a:noAutofit/>
          </a:bodyPr>
          <a:lstStyle/>
          <a:p>
            <a:pPr algn="ctr" defTabSz="355600">
              <a:lnSpc>
                <a:spcPct val="90000"/>
              </a:lnSpc>
              <a:spcBef>
                <a:spcPct val="0"/>
              </a:spcBef>
              <a:spcAft>
                <a:spcPct val="35000"/>
              </a:spcAft>
            </a:pPr>
            <a:r>
              <a:rPr lang="en-GB" sz="1000" b="1" dirty="0">
                <a:solidFill>
                  <a:srgbClr val="86BC25">
                    <a:lumMod val="75000"/>
                  </a:srgbClr>
                </a:solidFill>
              </a:rPr>
              <a:t>Engagement Opportunity </a:t>
            </a:r>
          </a:p>
        </p:txBody>
      </p:sp>
      <p:sp>
        <p:nvSpPr>
          <p:cNvPr id="55" name="Freeform 54"/>
          <p:cNvSpPr/>
          <p:nvPr/>
        </p:nvSpPr>
        <p:spPr>
          <a:xfrm>
            <a:off x="1863311" y="1248336"/>
            <a:ext cx="3431238" cy="840057"/>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20000"/>
                <a:lumOff val="8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6" numCol="1" spcCol="1270" anchor="ctr" anchorCtr="0">
            <a:noAutofit/>
          </a:bodyPr>
          <a:lstStyle/>
          <a:p>
            <a:pPr marL="171450" indent="-171450">
              <a:buFont typeface="Arial" panose="020B0604020202020204" pitchFamily="34" charset="0"/>
              <a:buChar char="•"/>
            </a:pPr>
            <a:r>
              <a:rPr lang="en-GB" sz="1000" dirty="0">
                <a:solidFill>
                  <a:srgbClr val="000000">
                    <a:hueOff val="0"/>
                    <a:satOff val="0"/>
                    <a:lumOff val="0"/>
                    <a:alphaOff val="0"/>
                  </a:srgbClr>
                </a:solidFill>
              </a:rPr>
              <a:t>EMAS, Mid Yorks, Airedale, </a:t>
            </a:r>
            <a:r>
              <a:rPr lang="en-GB" sz="1000" dirty="0" smtClean="0">
                <a:solidFill>
                  <a:srgbClr val="000000">
                    <a:hueOff val="0"/>
                    <a:satOff val="0"/>
                    <a:lumOff val="0"/>
                    <a:alphaOff val="0"/>
                  </a:srgbClr>
                </a:solidFill>
              </a:rPr>
              <a:t>TinyApps</a:t>
            </a:r>
            <a:r>
              <a:rPr lang="en-GB" sz="1000" dirty="0">
                <a:solidFill>
                  <a:srgbClr val="000000">
                    <a:hueOff val="0"/>
                    <a:satOff val="0"/>
                    <a:lumOff val="0"/>
                    <a:alphaOff val="0"/>
                  </a:srgbClr>
                </a:solidFill>
              </a:rPr>
              <a:t>, Patient Knows Best, Intersystems</a:t>
            </a:r>
          </a:p>
          <a:p>
            <a:pPr marL="171450" indent="-171450">
              <a:buFont typeface="Arial" panose="020B0604020202020204" pitchFamily="34" charset="0"/>
              <a:buChar char="•"/>
            </a:pPr>
            <a:r>
              <a:rPr lang="en-GB" sz="1000" dirty="0">
                <a:solidFill>
                  <a:srgbClr val="000000">
                    <a:hueOff val="0"/>
                    <a:satOff val="0"/>
                    <a:lumOff val="0"/>
                    <a:alphaOff val="0"/>
                  </a:srgbClr>
                </a:solidFill>
              </a:rPr>
              <a:t>WY&amp;H EOL initiative - YAS</a:t>
            </a:r>
          </a:p>
          <a:p>
            <a:pPr marL="171450" indent="-171450">
              <a:buFont typeface="Arial" panose="020B0604020202020204" pitchFamily="34" charset="0"/>
              <a:buChar char="•"/>
            </a:pPr>
            <a:r>
              <a:rPr lang="en-GB" sz="1000" dirty="0">
                <a:solidFill>
                  <a:srgbClr val="000000">
                    <a:hueOff val="0"/>
                    <a:satOff val="0"/>
                    <a:lumOff val="0"/>
                    <a:alphaOff val="0"/>
                  </a:srgbClr>
                </a:solidFill>
              </a:rPr>
              <a:t>WH&amp;H Maternity initiative - ADHFT, BTHFT, CHFT, HDFT, LTHT, MYH</a:t>
            </a:r>
          </a:p>
        </p:txBody>
      </p:sp>
      <p:sp>
        <p:nvSpPr>
          <p:cNvPr id="56" name="Freeform 55"/>
          <p:cNvSpPr/>
          <p:nvPr/>
        </p:nvSpPr>
        <p:spPr>
          <a:xfrm>
            <a:off x="226596" y="2162509"/>
            <a:ext cx="1574799"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40000"/>
              <a:lumOff val="60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86BC25">
                    <a:lumMod val="75000"/>
                  </a:srgbClr>
                </a:solidFill>
              </a:rPr>
              <a:t>Leveraging Pilots</a:t>
            </a:r>
          </a:p>
        </p:txBody>
      </p:sp>
      <p:sp>
        <p:nvSpPr>
          <p:cNvPr id="57" name="Freeform 56"/>
          <p:cNvSpPr/>
          <p:nvPr/>
        </p:nvSpPr>
        <p:spPr>
          <a:xfrm>
            <a:off x="1860274" y="2162508"/>
            <a:ext cx="3431238" cy="701275"/>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40000"/>
                <a:lumOff val="6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6" numCol="1" spcCol="1270" anchor="ctr" anchorCtr="0">
            <a:noAutofit/>
          </a:bodyPr>
          <a:lstStyle/>
          <a:p>
            <a:pPr marL="185738" lvl="1" indent="-185738" defTabSz="222250">
              <a:lnSpc>
                <a:spcPct val="90000"/>
              </a:lnSpc>
              <a:spcBef>
                <a:spcPct val="0"/>
              </a:spcBef>
              <a:spcAft>
                <a:spcPct val="15000"/>
              </a:spcAft>
              <a:buFontTx/>
              <a:buChar char="••"/>
            </a:pPr>
            <a:endParaRPr lang="en-GB" sz="1000" dirty="0">
              <a:solidFill>
                <a:srgbClr val="000000">
                  <a:hueOff val="0"/>
                  <a:satOff val="0"/>
                  <a:lumOff val="0"/>
                  <a:alphaOff val="0"/>
                </a:srgbClr>
              </a:solidFill>
            </a:endParaRP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Other YAS ToC - Sheffield </a:t>
            </a:r>
            <a:r>
              <a:rPr lang="en-GB" sz="1000" dirty="0" smtClean="0">
                <a:solidFill>
                  <a:srgbClr val="000000">
                    <a:hueOff val="0"/>
                    <a:satOff val="0"/>
                    <a:lumOff val="0"/>
                    <a:alphaOff val="0"/>
                  </a:srgbClr>
                </a:solidFill>
              </a:rPr>
              <a:t>Children’s Barnsley</a:t>
            </a:r>
          </a:p>
          <a:p>
            <a:pPr marL="185738" lvl="1" indent="-185738" defTabSz="222250">
              <a:lnSpc>
                <a:spcPct val="90000"/>
              </a:lnSpc>
              <a:spcBef>
                <a:spcPct val="0"/>
              </a:spcBef>
              <a:spcAft>
                <a:spcPct val="15000"/>
              </a:spcAft>
              <a:buFontTx/>
              <a:buChar char="••"/>
            </a:pPr>
            <a:r>
              <a:rPr lang="en-GB" sz="1000" dirty="0" smtClean="0">
                <a:solidFill>
                  <a:srgbClr val="000000">
                    <a:hueOff val="0"/>
                    <a:satOff val="0"/>
                    <a:lumOff val="0"/>
                    <a:alphaOff val="0"/>
                  </a:srgbClr>
                </a:solidFill>
              </a:rPr>
              <a:t>Document transfer - </a:t>
            </a:r>
            <a:r>
              <a:rPr lang="en-GB" sz="1000" dirty="0">
                <a:solidFill>
                  <a:srgbClr val="000000">
                    <a:hueOff val="0"/>
                    <a:satOff val="0"/>
                    <a:lumOff val="0"/>
                    <a:alphaOff val="0"/>
                  </a:srgbClr>
                </a:solidFill>
              </a:rPr>
              <a:t>Sheffield THFT </a:t>
            </a:r>
            <a:endParaRPr lang="en-GB" sz="1000" dirty="0" smtClean="0">
              <a:solidFill>
                <a:srgbClr val="000000">
                  <a:hueOff val="0"/>
                  <a:satOff val="0"/>
                  <a:lumOff val="0"/>
                  <a:alphaOff val="0"/>
                </a:srgbClr>
              </a:solidFill>
            </a:endParaRPr>
          </a:p>
          <a:p>
            <a:pPr marL="185738" lvl="1" indent="-185738" defTabSz="222250">
              <a:lnSpc>
                <a:spcPct val="90000"/>
              </a:lnSpc>
              <a:spcBef>
                <a:spcPct val="0"/>
              </a:spcBef>
              <a:spcAft>
                <a:spcPct val="15000"/>
              </a:spcAft>
              <a:buFontTx/>
              <a:buChar char="••"/>
            </a:pPr>
            <a:r>
              <a:rPr lang="en-GB" sz="1000" dirty="0" smtClean="0">
                <a:solidFill>
                  <a:srgbClr val="000000">
                    <a:hueOff val="0"/>
                    <a:satOff val="0"/>
                    <a:lumOff val="0"/>
                    <a:alphaOff val="0"/>
                  </a:srgbClr>
                </a:solidFill>
              </a:rPr>
              <a:t>GP Connect Consumers – Humber, NLAG, LTHT</a:t>
            </a:r>
            <a:endParaRPr lang="en-GB" sz="1000" dirty="0">
              <a:solidFill>
                <a:srgbClr val="000000">
                  <a:hueOff val="0"/>
                  <a:satOff val="0"/>
                  <a:lumOff val="0"/>
                  <a:alphaOff val="0"/>
                </a:srgbClr>
              </a:solidFill>
            </a:endParaRPr>
          </a:p>
          <a:p>
            <a:pPr marL="0" lvl="1" defTabSz="222250">
              <a:lnSpc>
                <a:spcPct val="90000"/>
              </a:lnSpc>
              <a:spcBef>
                <a:spcPct val="0"/>
              </a:spcBef>
              <a:spcAft>
                <a:spcPct val="15000"/>
              </a:spcAft>
            </a:pPr>
            <a:endParaRPr lang="en-GB" sz="1000" dirty="0">
              <a:solidFill>
                <a:srgbClr val="000000">
                  <a:hueOff val="0"/>
                  <a:satOff val="0"/>
                  <a:lumOff val="0"/>
                  <a:alphaOff val="0"/>
                </a:srgbClr>
              </a:solidFill>
            </a:endParaRPr>
          </a:p>
        </p:txBody>
      </p:sp>
      <p:sp>
        <p:nvSpPr>
          <p:cNvPr id="58" name="Freeform 57"/>
          <p:cNvSpPr/>
          <p:nvPr/>
        </p:nvSpPr>
        <p:spPr>
          <a:xfrm>
            <a:off x="226596" y="3010159"/>
            <a:ext cx="1574799"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60000"/>
              <a:lumOff val="40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86BC25">
                    <a:lumMod val="75000"/>
                  </a:srgbClr>
                </a:solidFill>
              </a:rPr>
              <a:t>On-boarding</a:t>
            </a:r>
          </a:p>
        </p:txBody>
      </p:sp>
      <p:sp>
        <p:nvSpPr>
          <p:cNvPr id="59" name="Freeform 58"/>
          <p:cNvSpPr/>
          <p:nvPr/>
        </p:nvSpPr>
        <p:spPr>
          <a:xfrm>
            <a:off x="1860274" y="2957868"/>
            <a:ext cx="3431238" cy="791673"/>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3" rIns="34363" bIns="34366" numCol="1" spcCol="1270" anchor="ctr" anchorCtr="0">
            <a:noAutofit/>
          </a:bodyPr>
          <a:lstStyle/>
          <a:p>
            <a:pPr marL="185738" lvl="1" indent="-185738" defTabSz="222250">
              <a:lnSpc>
                <a:spcPct val="90000"/>
              </a:lnSpc>
              <a:spcBef>
                <a:spcPct val="0"/>
              </a:spcBef>
              <a:spcAft>
                <a:spcPct val="15000"/>
              </a:spcAft>
              <a:buFontTx/>
              <a:buChar char="••"/>
            </a:pPr>
            <a:r>
              <a:rPr lang="en-GB" sz="1000" dirty="0" smtClean="0">
                <a:solidFill>
                  <a:srgbClr val="000000"/>
                </a:solidFill>
              </a:rPr>
              <a:t>Harrogate</a:t>
            </a:r>
          </a:p>
          <a:p>
            <a:pPr marL="185738" lvl="1" indent="-185738" defTabSz="222250">
              <a:lnSpc>
                <a:spcPct val="90000"/>
              </a:lnSpc>
              <a:spcBef>
                <a:spcPct val="0"/>
              </a:spcBef>
              <a:spcAft>
                <a:spcPct val="15000"/>
              </a:spcAft>
              <a:buFontTx/>
              <a:buChar char="••"/>
            </a:pPr>
            <a:r>
              <a:rPr lang="en-GB" sz="1000" dirty="0" smtClean="0">
                <a:solidFill>
                  <a:srgbClr val="000000"/>
                </a:solidFill>
              </a:rPr>
              <a:t>Leeds </a:t>
            </a:r>
            <a:r>
              <a:rPr lang="en-GB" sz="1000" dirty="0">
                <a:solidFill>
                  <a:srgbClr val="000000"/>
                </a:solidFill>
              </a:rPr>
              <a:t>Data Provision</a:t>
            </a:r>
          </a:p>
          <a:p>
            <a:pPr marL="185738" lvl="1" indent="-185738" defTabSz="222250">
              <a:lnSpc>
                <a:spcPct val="90000"/>
              </a:lnSpc>
              <a:spcBef>
                <a:spcPct val="0"/>
              </a:spcBef>
              <a:spcAft>
                <a:spcPct val="15000"/>
              </a:spcAft>
              <a:buFontTx/>
              <a:buChar char="••"/>
            </a:pPr>
            <a:r>
              <a:rPr lang="en-GB" sz="1000" dirty="0" smtClean="0">
                <a:solidFill>
                  <a:srgbClr val="000000"/>
                </a:solidFill>
              </a:rPr>
              <a:t>Blackpear </a:t>
            </a:r>
            <a:r>
              <a:rPr lang="en-GB" sz="1000" dirty="0">
                <a:solidFill>
                  <a:srgbClr val="000000"/>
                </a:solidFill>
              </a:rPr>
              <a:t>HCV</a:t>
            </a:r>
          </a:p>
        </p:txBody>
      </p:sp>
      <p:sp>
        <p:nvSpPr>
          <p:cNvPr id="60" name="Freeform 59"/>
          <p:cNvSpPr/>
          <p:nvPr/>
        </p:nvSpPr>
        <p:spPr>
          <a:xfrm>
            <a:off x="239214" y="3857809"/>
            <a:ext cx="1574799"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rgbClr val="8BC327"/>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FFFFFF"/>
                </a:solidFill>
              </a:rPr>
              <a:t>Connected in test</a:t>
            </a:r>
          </a:p>
        </p:txBody>
      </p:sp>
      <p:sp>
        <p:nvSpPr>
          <p:cNvPr id="61" name="Freeform 60"/>
          <p:cNvSpPr/>
          <p:nvPr/>
        </p:nvSpPr>
        <p:spPr>
          <a:xfrm>
            <a:off x="1860274" y="3857809"/>
            <a:ext cx="3431238" cy="791673"/>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rgbClr val="43B02A"/>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3" rIns="34363" bIns="34366" numCol="1" spcCol="1270" anchor="ctr" anchorCtr="0">
            <a:noAutofit/>
          </a:bodyPr>
          <a:lstStyle/>
          <a:p>
            <a:pPr marL="185738" lvl="1" indent="-185738" defTabSz="222250">
              <a:lnSpc>
                <a:spcPct val="90000"/>
              </a:lnSpc>
              <a:spcBef>
                <a:spcPct val="0"/>
              </a:spcBef>
              <a:spcAft>
                <a:spcPct val="15000"/>
              </a:spcAft>
              <a:buFontTx/>
              <a:buChar char="••"/>
            </a:pPr>
            <a:r>
              <a:rPr lang="en-GB" sz="1000" dirty="0" smtClean="0">
                <a:solidFill>
                  <a:srgbClr val="000000">
                    <a:hueOff val="0"/>
                    <a:satOff val="0"/>
                    <a:lumOff val="0"/>
                    <a:alphaOff val="0"/>
                  </a:srgbClr>
                </a:solidFill>
              </a:rPr>
              <a:t>Consumers - LTHT </a:t>
            </a:r>
          </a:p>
          <a:p>
            <a:pPr marL="185738" lvl="1" indent="-185738" defTabSz="222250">
              <a:lnSpc>
                <a:spcPct val="90000"/>
              </a:lnSpc>
              <a:spcBef>
                <a:spcPct val="0"/>
              </a:spcBef>
              <a:spcAft>
                <a:spcPct val="15000"/>
              </a:spcAft>
              <a:buFontTx/>
              <a:buChar char="••"/>
            </a:pPr>
            <a:r>
              <a:rPr lang="en-GB" sz="1000" dirty="0" smtClean="0">
                <a:solidFill>
                  <a:srgbClr val="000000"/>
                </a:solidFill>
              </a:rPr>
              <a:t>Providers - NLAG</a:t>
            </a:r>
            <a:r>
              <a:rPr lang="en-GB" sz="1000" dirty="0">
                <a:solidFill>
                  <a:srgbClr val="000000"/>
                </a:solidFill>
              </a:rPr>
              <a:t>, </a:t>
            </a:r>
            <a:r>
              <a:rPr lang="en-GB" sz="1000" dirty="0">
                <a:solidFill>
                  <a:srgbClr val="000000">
                    <a:hueOff val="0"/>
                    <a:satOff val="0"/>
                    <a:lumOff val="0"/>
                    <a:alphaOff val="0"/>
                  </a:srgbClr>
                </a:solidFill>
              </a:rPr>
              <a:t>York, HUTH, Bradford, </a:t>
            </a:r>
            <a:r>
              <a:rPr lang="en-GB" sz="1000" dirty="0" smtClean="0">
                <a:solidFill>
                  <a:srgbClr val="000000">
                    <a:hueOff val="0"/>
                    <a:satOff val="0"/>
                    <a:lumOff val="0"/>
                    <a:alphaOff val="0"/>
                  </a:srgbClr>
                </a:solidFill>
              </a:rPr>
              <a:t>NYCC, </a:t>
            </a:r>
            <a:r>
              <a:rPr lang="en-GB" sz="1000" dirty="0" smtClean="0">
                <a:solidFill>
                  <a:srgbClr val="000000"/>
                </a:solidFill>
              </a:rPr>
              <a:t>Doncaster, GP </a:t>
            </a:r>
            <a:r>
              <a:rPr lang="en-GB" sz="1000" dirty="0">
                <a:solidFill>
                  <a:srgbClr val="000000"/>
                </a:solidFill>
              </a:rPr>
              <a:t>Connect</a:t>
            </a:r>
            <a:endParaRPr lang="en-GB" sz="1000" dirty="0">
              <a:solidFill>
                <a:srgbClr val="000000">
                  <a:hueOff val="0"/>
                  <a:satOff val="0"/>
                  <a:lumOff val="0"/>
                  <a:alphaOff val="0"/>
                </a:srgbClr>
              </a:solidFill>
            </a:endParaRPr>
          </a:p>
        </p:txBody>
      </p:sp>
      <p:sp>
        <p:nvSpPr>
          <p:cNvPr id="62" name="Freeform 61"/>
          <p:cNvSpPr/>
          <p:nvPr/>
        </p:nvSpPr>
        <p:spPr>
          <a:xfrm>
            <a:off x="235265" y="4742867"/>
            <a:ext cx="1553198" cy="11726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chemeClr val="accent1">
              <a:lumMod val="75000"/>
            </a:schemeClr>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000" b="1" dirty="0">
                <a:solidFill>
                  <a:srgbClr val="FFFFFF"/>
                </a:solidFill>
              </a:rPr>
              <a:t>Go live phase</a:t>
            </a:r>
          </a:p>
        </p:txBody>
      </p:sp>
      <p:sp>
        <p:nvSpPr>
          <p:cNvPr id="63" name="Freeform 62"/>
          <p:cNvSpPr/>
          <p:nvPr/>
        </p:nvSpPr>
        <p:spPr>
          <a:xfrm>
            <a:off x="1863311" y="4756825"/>
            <a:ext cx="3431238" cy="791673"/>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chemeClr val="accent1">
                <a:lumMod val="75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5" numCol="1" spcCol="1270" anchor="ctr" anchorCtr="0">
            <a:noAutofit/>
          </a:bodyPr>
          <a:lstStyle/>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Humber  - Mental Health Crisis</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YAS ToC Pilot - Rotherham</a:t>
            </a:r>
          </a:p>
        </p:txBody>
      </p:sp>
      <p:sp>
        <p:nvSpPr>
          <p:cNvPr id="64" name="Freeform 63"/>
          <p:cNvSpPr/>
          <p:nvPr/>
        </p:nvSpPr>
        <p:spPr>
          <a:xfrm>
            <a:off x="226596" y="5627940"/>
            <a:ext cx="1561867" cy="1107173"/>
          </a:xfrm>
          <a:custGeom>
            <a:avLst/>
            <a:gdLst>
              <a:gd name="connsiteX0" fmla="*/ 0 w 982927"/>
              <a:gd name="connsiteY0" fmla="*/ 0 h 688049"/>
              <a:gd name="connsiteX1" fmla="*/ 638903 w 982927"/>
              <a:gd name="connsiteY1" fmla="*/ 0 h 688049"/>
              <a:gd name="connsiteX2" fmla="*/ 982927 w 982927"/>
              <a:gd name="connsiteY2" fmla="*/ 344025 h 688049"/>
              <a:gd name="connsiteX3" fmla="*/ 638903 w 982927"/>
              <a:gd name="connsiteY3" fmla="*/ 688049 h 688049"/>
              <a:gd name="connsiteX4" fmla="*/ 0 w 982927"/>
              <a:gd name="connsiteY4" fmla="*/ 688049 h 688049"/>
              <a:gd name="connsiteX5" fmla="*/ 344025 w 982927"/>
              <a:gd name="connsiteY5" fmla="*/ 344025 h 688049"/>
              <a:gd name="connsiteX6" fmla="*/ 0 w 982927"/>
              <a:gd name="connsiteY6" fmla="*/ 0 h 688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927" h="688049">
                <a:moveTo>
                  <a:pt x="982926" y="0"/>
                </a:moveTo>
                <a:lnTo>
                  <a:pt x="982926" y="447232"/>
                </a:lnTo>
                <a:lnTo>
                  <a:pt x="491463" y="688049"/>
                </a:lnTo>
                <a:lnTo>
                  <a:pt x="1" y="447232"/>
                </a:lnTo>
                <a:lnTo>
                  <a:pt x="1" y="0"/>
                </a:lnTo>
                <a:lnTo>
                  <a:pt x="491463" y="240818"/>
                </a:lnTo>
                <a:lnTo>
                  <a:pt x="982926" y="0"/>
                </a:lnTo>
                <a:close/>
              </a:path>
            </a:pathLst>
          </a:custGeom>
          <a:solidFill>
            <a:srgbClr val="43B02A"/>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082" tIns="349105" rIns="5079" bIns="349104" numCol="1" spcCol="1270" anchor="ctr" anchorCtr="0">
            <a:noAutofit/>
          </a:bodyPr>
          <a:lstStyle/>
          <a:p>
            <a:pPr algn="ctr" defTabSz="355600">
              <a:lnSpc>
                <a:spcPct val="90000"/>
              </a:lnSpc>
              <a:spcBef>
                <a:spcPct val="0"/>
              </a:spcBef>
              <a:spcAft>
                <a:spcPct val="35000"/>
              </a:spcAft>
            </a:pPr>
            <a:r>
              <a:rPr lang="en-GB" sz="1200" b="1" dirty="0">
                <a:solidFill>
                  <a:srgbClr val="FFFFFF"/>
                </a:solidFill>
              </a:rPr>
              <a:t>Live</a:t>
            </a:r>
          </a:p>
        </p:txBody>
      </p:sp>
      <p:sp>
        <p:nvSpPr>
          <p:cNvPr id="65" name="Freeform 64"/>
          <p:cNvSpPr/>
          <p:nvPr/>
        </p:nvSpPr>
        <p:spPr>
          <a:xfrm>
            <a:off x="1856010" y="5649385"/>
            <a:ext cx="3435502" cy="663591"/>
          </a:xfrm>
          <a:custGeom>
            <a:avLst/>
            <a:gdLst>
              <a:gd name="connsiteX0" fmla="*/ 106486 w 638902"/>
              <a:gd name="connsiteY0" fmla="*/ 0 h 7439950"/>
              <a:gd name="connsiteX1" fmla="*/ 532416 w 638902"/>
              <a:gd name="connsiteY1" fmla="*/ 0 h 7439950"/>
              <a:gd name="connsiteX2" fmla="*/ 638902 w 638902"/>
              <a:gd name="connsiteY2" fmla="*/ 106486 h 7439950"/>
              <a:gd name="connsiteX3" fmla="*/ 638902 w 638902"/>
              <a:gd name="connsiteY3" fmla="*/ 7439950 h 7439950"/>
              <a:gd name="connsiteX4" fmla="*/ 638902 w 638902"/>
              <a:gd name="connsiteY4" fmla="*/ 7439950 h 7439950"/>
              <a:gd name="connsiteX5" fmla="*/ 0 w 638902"/>
              <a:gd name="connsiteY5" fmla="*/ 7439950 h 7439950"/>
              <a:gd name="connsiteX6" fmla="*/ 0 w 638902"/>
              <a:gd name="connsiteY6" fmla="*/ 7439950 h 7439950"/>
              <a:gd name="connsiteX7" fmla="*/ 0 w 638902"/>
              <a:gd name="connsiteY7" fmla="*/ 106486 h 7439950"/>
              <a:gd name="connsiteX8" fmla="*/ 106486 w 638902"/>
              <a:gd name="connsiteY8" fmla="*/ 0 h 743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38902" h="7439950">
                <a:moveTo>
                  <a:pt x="638902" y="1240023"/>
                </a:moveTo>
                <a:lnTo>
                  <a:pt x="638902" y="6199927"/>
                </a:lnTo>
                <a:cubicBezTo>
                  <a:pt x="638902" y="6884774"/>
                  <a:pt x="634808" y="7439944"/>
                  <a:pt x="629758" y="7439944"/>
                </a:cubicBezTo>
                <a:lnTo>
                  <a:pt x="0" y="7439944"/>
                </a:lnTo>
                <a:lnTo>
                  <a:pt x="0" y="7439944"/>
                </a:lnTo>
                <a:lnTo>
                  <a:pt x="0" y="6"/>
                </a:lnTo>
                <a:lnTo>
                  <a:pt x="0" y="6"/>
                </a:lnTo>
                <a:lnTo>
                  <a:pt x="629758" y="6"/>
                </a:lnTo>
                <a:cubicBezTo>
                  <a:pt x="634808" y="6"/>
                  <a:pt x="638902" y="555176"/>
                  <a:pt x="638902" y="1240023"/>
                </a:cubicBezTo>
                <a:close/>
              </a:path>
            </a:pathLst>
          </a:custGeom>
          <a:ln>
            <a:solidFill>
              <a:srgbClr val="00B05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5561" tIns="34364" rIns="34363" bIns="34365" numCol="1" spcCol="1270" anchor="ctr" anchorCtr="0">
            <a:noAutofit/>
          </a:bodyPr>
          <a:lstStyle/>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Rotherham – data provision</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YAS ToC Pilot -Leeds</a:t>
            </a:r>
          </a:p>
          <a:p>
            <a:pPr marL="185738" lvl="1" indent="-185738" defTabSz="222250">
              <a:lnSpc>
                <a:spcPct val="90000"/>
              </a:lnSpc>
              <a:spcBef>
                <a:spcPct val="0"/>
              </a:spcBef>
              <a:spcAft>
                <a:spcPct val="15000"/>
              </a:spcAft>
              <a:buFontTx/>
              <a:buChar char="••"/>
            </a:pPr>
            <a:r>
              <a:rPr lang="en-GB" sz="1000" dirty="0">
                <a:solidFill>
                  <a:srgbClr val="000000">
                    <a:hueOff val="0"/>
                    <a:satOff val="0"/>
                    <a:lumOff val="0"/>
                    <a:alphaOff val="0"/>
                  </a:srgbClr>
                </a:solidFill>
              </a:rPr>
              <a:t>HELM</a:t>
            </a:r>
          </a:p>
        </p:txBody>
      </p:sp>
      <p:sp>
        <p:nvSpPr>
          <p:cNvPr id="49" name="TextBox 48"/>
          <p:cNvSpPr txBox="1"/>
          <p:nvPr/>
        </p:nvSpPr>
        <p:spPr>
          <a:xfrm>
            <a:off x="5729672" y="3288530"/>
            <a:ext cx="6367841" cy="1846659"/>
          </a:xfrm>
          <a:prstGeom prst="rect">
            <a:avLst/>
          </a:prstGeom>
        </p:spPr>
        <p:style>
          <a:lnRef idx="2">
            <a:schemeClr val="accent3"/>
          </a:lnRef>
          <a:fillRef idx="1">
            <a:schemeClr val="lt1"/>
          </a:fillRef>
          <a:effectRef idx="0">
            <a:schemeClr val="accent3"/>
          </a:effectRef>
          <a:fontRef idx="minor">
            <a:schemeClr val="dk1"/>
          </a:fontRef>
        </p:style>
        <p:txBody>
          <a:bodyPr wrap="square" lIns="0" tIns="0" rIns="0" bIns="0" rtlCol="0">
            <a:spAutoFit/>
          </a:bodyPr>
          <a:lstStyle/>
          <a:p>
            <a:pPr marL="87313"/>
            <a:endParaRPr lang="en-GB" sz="1000" b="1" dirty="0">
              <a:solidFill>
                <a:srgbClr val="FF0000"/>
              </a:solidFill>
              <a:ea typeface="Verdana" panose="020B0604030504040204" pitchFamily="34" charset="0"/>
              <a:cs typeface="Verdana" panose="020B0604030504040204" pitchFamily="34" charset="0"/>
            </a:endParaRPr>
          </a:p>
          <a:p>
            <a:pPr marL="87313"/>
            <a:r>
              <a:rPr lang="en-GB" sz="1000" b="1" dirty="0">
                <a:solidFill>
                  <a:srgbClr val="FF0000"/>
                </a:solidFill>
                <a:ea typeface="Verdana" panose="020B0604030504040204" pitchFamily="34" charset="0"/>
                <a:cs typeface="Verdana" panose="020B0604030504040204" pitchFamily="34" charset="0"/>
              </a:rPr>
              <a:t>Up and Coming Release </a:t>
            </a:r>
            <a:r>
              <a:rPr lang="en-GB" sz="1000" b="1" dirty="0" smtClean="0">
                <a:solidFill>
                  <a:srgbClr val="FF0000"/>
                </a:solidFill>
                <a:ea typeface="Verdana" panose="020B0604030504040204" pitchFamily="34" charset="0"/>
                <a:cs typeface="Verdana" panose="020B0604030504040204" pitchFamily="34" charset="0"/>
              </a:rPr>
              <a:t>Schedule</a:t>
            </a: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a:p>
            <a:pPr marL="87313"/>
            <a:endParaRPr lang="en-GB" sz="1000" b="1" dirty="0">
              <a:solidFill>
                <a:srgbClr val="FF0000"/>
              </a:solidFill>
              <a:ea typeface="Verdana" panose="020B0604030504040204" pitchFamily="34" charset="0"/>
              <a:cs typeface="Verdana" panose="020B0604030504040204" pitchFamily="34" charset="0"/>
            </a:endParaRPr>
          </a:p>
        </p:txBody>
      </p:sp>
      <p:cxnSp>
        <p:nvCxnSpPr>
          <p:cNvPr id="33" name="Straight Arrow Connector 32"/>
          <p:cNvCxnSpPr/>
          <p:nvPr/>
        </p:nvCxnSpPr>
        <p:spPr>
          <a:xfrm>
            <a:off x="5934786" y="3996717"/>
            <a:ext cx="5939246" cy="8709"/>
          </a:xfrm>
          <a:prstGeom prst="straightConnector1">
            <a:avLst/>
          </a:prstGeom>
          <a:ln w="15875">
            <a:solidFill>
              <a:srgbClr val="005587"/>
            </a:solidFill>
            <a:headEnd type="triangle"/>
            <a:tailEnd type="triangle"/>
          </a:ln>
        </p:spPr>
        <p:style>
          <a:lnRef idx="1">
            <a:schemeClr val="dk1"/>
          </a:lnRef>
          <a:fillRef idx="0">
            <a:schemeClr val="dk1"/>
          </a:fillRef>
          <a:effectRef idx="0">
            <a:schemeClr val="dk1"/>
          </a:effectRef>
          <a:fontRef idx="minor">
            <a:schemeClr val="tx1"/>
          </a:fontRef>
        </p:style>
      </p:cxnSp>
      <p:sp>
        <p:nvSpPr>
          <p:cNvPr id="36" name="Oval 35"/>
          <p:cNvSpPr/>
          <p:nvPr/>
        </p:nvSpPr>
        <p:spPr bwMode="gray">
          <a:xfrm flipH="1">
            <a:off x="6141272" y="3936905"/>
            <a:ext cx="187220" cy="165461"/>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square" lIns="88900" tIns="88900" rIns="88900" bIns="88900" rtlCol="0" anchor="ctr"/>
          <a:lstStyle/>
          <a:p>
            <a:pPr algn="ctr">
              <a:lnSpc>
                <a:spcPct val="106000"/>
              </a:lnSpc>
              <a:buFont typeface="Wingdings 2" pitchFamily="18" charset="2"/>
              <a:buNone/>
            </a:pPr>
            <a:endParaRPr lang="en-GB" sz="1050" b="1" dirty="0">
              <a:solidFill>
                <a:srgbClr val="FFFFFF"/>
              </a:solidFill>
            </a:endParaRPr>
          </a:p>
        </p:txBody>
      </p:sp>
      <p:sp>
        <p:nvSpPr>
          <p:cNvPr id="50" name="Oval 49"/>
          <p:cNvSpPr/>
          <p:nvPr/>
        </p:nvSpPr>
        <p:spPr bwMode="gray">
          <a:xfrm flipH="1">
            <a:off x="7970675" y="3936905"/>
            <a:ext cx="187220" cy="165461"/>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square" lIns="88900" tIns="88900" rIns="88900" bIns="88900" rtlCol="0" anchor="ctr"/>
          <a:lstStyle/>
          <a:p>
            <a:pPr algn="ctr">
              <a:lnSpc>
                <a:spcPct val="106000"/>
              </a:lnSpc>
              <a:buFont typeface="Wingdings 2" pitchFamily="18" charset="2"/>
              <a:buNone/>
            </a:pPr>
            <a:endParaRPr lang="en-GB" sz="1050" b="1" dirty="0">
              <a:solidFill>
                <a:srgbClr val="FFFFFF"/>
              </a:solidFill>
            </a:endParaRPr>
          </a:p>
        </p:txBody>
      </p:sp>
      <p:sp>
        <p:nvSpPr>
          <p:cNvPr id="51" name="Oval 50"/>
          <p:cNvSpPr/>
          <p:nvPr/>
        </p:nvSpPr>
        <p:spPr bwMode="gray">
          <a:xfrm flipH="1">
            <a:off x="9766792" y="3946091"/>
            <a:ext cx="187220" cy="165461"/>
          </a:xfrm>
          <a:prstGeom prst="ellipse">
            <a:avLst/>
          </a:prstGeom>
          <a:ln>
            <a:headEnd/>
            <a:tailEnd/>
          </a:ln>
        </p:spPr>
        <p:style>
          <a:lnRef idx="2">
            <a:schemeClr val="accent4"/>
          </a:lnRef>
          <a:fillRef idx="1">
            <a:schemeClr val="lt1"/>
          </a:fillRef>
          <a:effectRef idx="0">
            <a:schemeClr val="accent4"/>
          </a:effectRef>
          <a:fontRef idx="minor">
            <a:schemeClr val="dk1"/>
          </a:fontRef>
        </p:style>
        <p:txBody>
          <a:bodyPr wrap="square" lIns="88900" tIns="88900" rIns="88900" bIns="88900" rtlCol="0" anchor="ctr"/>
          <a:lstStyle/>
          <a:p>
            <a:pPr algn="ctr">
              <a:lnSpc>
                <a:spcPct val="106000"/>
              </a:lnSpc>
              <a:buFont typeface="Wingdings 2" pitchFamily="18" charset="2"/>
              <a:buNone/>
            </a:pPr>
            <a:endParaRPr lang="en-GB" sz="1050" b="1" dirty="0">
              <a:solidFill>
                <a:srgbClr val="FFFFFF"/>
              </a:solidFill>
            </a:endParaRPr>
          </a:p>
        </p:txBody>
      </p:sp>
      <p:sp>
        <p:nvSpPr>
          <p:cNvPr id="32" name="TextBox 31"/>
          <p:cNvSpPr txBox="1"/>
          <p:nvPr/>
        </p:nvSpPr>
        <p:spPr>
          <a:xfrm>
            <a:off x="6120986" y="3689119"/>
            <a:ext cx="1315064" cy="153888"/>
          </a:xfrm>
          <a:prstGeom prst="rect">
            <a:avLst/>
          </a:prstGeom>
          <a:noFill/>
        </p:spPr>
        <p:txBody>
          <a:bodyPr wrap="square" lIns="0" tIns="0" rIns="0" bIns="0" rtlCol="0">
            <a:spAutoFit/>
          </a:bodyPr>
          <a:lstStyle/>
          <a:p>
            <a:pPr>
              <a:spcAft>
                <a:spcPts val="1000"/>
              </a:spcAft>
              <a:buSzPct val="100000"/>
            </a:pPr>
            <a:r>
              <a:rPr lang="en-GB" sz="1000" dirty="0">
                <a:solidFill>
                  <a:srgbClr val="000000"/>
                </a:solidFill>
              </a:rPr>
              <a:t>12/08 - Dorkie</a:t>
            </a:r>
          </a:p>
        </p:txBody>
      </p:sp>
      <p:sp>
        <p:nvSpPr>
          <p:cNvPr id="25" name="TextBox 24"/>
          <p:cNvSpPr txBox="1"/>
          <p:nvPr/>
        </p:nvSpPr>
        <p:spPr>
          <a:xfrm>
            <a:off x="7943889" y="3708775"/>
            <a:ext cx="1315064" cy="153888"/>
          </a:xfrm>
          <a:prstGeom prst="rect">
            <a:avLst/>
          </a:prstGeom>
          <a:noFill/>
        </p:spPr>
        <p:txBody>
          <a:bodyPr wrap="square" lIns="0" tIns="0" rIns="0" bIns="0" rtlCol="0">
            <a:spAutoFit/>
          </a:bodyPr>
          <a:lstStyle/>
          <a:p>
            <a:pPr>
              <a:spcAft>
                <a:spcPts val="1000"/>
              </a:spcAft>
              <a:buSzPct val="100000"/>
            </a:pPr>
            <a:r>
              <a:rPr lang="en-GB" sz="1000" dirty="0">
                <a:solidFill>
                  <a:srgbClr val="000000"/>
                </a:solidFill>
              </a:rPr>
              <a:t>26/08 - Eurasier</a:t>
            </a:r>
          </a:p>
        </p:txBody>
      </p:sp>
      <p:sp>
        <p:nvSpPr>
          <p:cNvPr id="42" name="TextBox 41"/>
          <p:cNvSpPr txBox="1"/>
          <p:nvPr/>
        </p:nvSpPr>
        <p:spPr>
          <a:xfrm>
            <a:off x="9766792" y="3714585"/>
            <a:ext cx="1315064" cy="153888"/>
          </a:xfrm>
          <a:prstGeom prst="rect">
            <a:avLst/>
          </a:prstGeom>
          <a:noFill/>
        </p:spPr>
        <p:txBody>
          <a:bodyPr wrap="square" lIns="0" tIns="0" rIns="0" bIns="0" rtlCol="0">
            <a:spAutoFit/>
          </a:bodyPr>
          <a:lstStyle/>
          <a:p>
            <a:pPr>
              <a:spcAft>
                <a:spcPts val="1000"/>
              </a:spcAft>
              <a:buSzPct val="100000"/>
            </a:pPr>
            <a:r>
              <a:rPr lang="en-GB" sz="1000" dirty="0">
                <a:solidFill>
                  <a:srgbClr val="000000"/>
                </a:solidFill>
              </a:rPr>
              <a:t>09/09 - Foodle</a:t>
            </a:r>
          </a:p>
        </p:txBody>
      </p:sp>
      <p:sp>
        <p:nvSpPr>
          <p:cNvPr id="29" name="Rectangle 28"/>
          <p:cNvSpPr/>
          <p:nvPr/>
        </p:nvSpPr>
        <p:spPr>
          <a:xfrm>
            <a:off x="5964396" y="4272558"/>
            <a:ext cx="2077337" cy="553998"/>
          </a:xfrm>
          <a:prstGeom prst="rect">
            <a:avLst/>
          </a:prstGeom>
        </p:spPr>
        <p:txBody>
          <a:bodyPr wrap="square">
            <a:spAutoFit/>
          </a:bodyPr>
          <a:lstStyle/>
          <a:p>
            <a:pPr>
              <a:spcAft>
                <a:spcPts val="1000"/>
              </a:spcAft>
              <a:buSzPct val="100000"/>
            </a:pPr>
            <a:r>
              <a:rPr lang="en-GB" sz="1000" dirty="0">
                <a:solidFill>
                  <a:srgbClr val="000000"/>
                </a:solidFill>
              </a:rPr>
              <a:t>Performance Optimisation, Full Aggregator, Enhance Test Centre </a:t>
            </a:r>
          </a:p>
        </p:txBody>
      </p:sp>
      <p:sp>
        <p:nvSpPr>
          <p:cNvPr id="34" name="Rectangle 33"/>
          <p:cNvSpPr/>
          <p:nvPr/>
        </p:nvSpPr>
        <p:spPr>
          <a:xfrm>
            <a:off x="7960150" y="4303371"/>
            <a:ext cx="1851449" cy="707886"/>
          </a:xfrm>
          <a:prstGeom prst="rect">
            <a:avLst/>
          </a:prstGeom>
        </p:spPr>
        <p:txBody>
          <a:bodyPr wrap="square">
            <a:spAutoFit/>
          </a:bodyPr>
          <a:lstStyle/>
          <a:p>
            <a:pPr>
              <a:spcAft>
                <a:spcPts val="1000"/>
              </a:spcAft>
              <a:buSzPct val="100000"/>
            </a:pPr>
            <a:r>
              <a:rPr lang="en-GB" sz="1000" dirty="0">
                <a:solidFill>
                  <a:srgbClr val="000000"/>
                </a:solidFill>
              </a:rPr>
              <a:t>Release Management, Metadata Server, Data Quality Tooling, Security enhancements</a:t>
            </a:r>
          </a:p>
        </p:txBody>
      </p:sp>
      <p:sp>
        <p:nvSpPr>
          <p:cNvPr id="43" name="Rectangle 42"/>
          <p:cNvSpPr/>
          <p:nvPr/>
        </p:nvSpPr>
        <p:spPr>
          <a:xfrm>
            <a:off x="9724303" y="4248187"/>
            <a:ext cx="1851449" cy="707886"/>
          </a:xfrm>
          <a:prstGeom prst="rect">
            <a:avLst/>
          </a:prstGeom>
        </p:spPr>
        <p:txBody>
          <a:bodyPr wrap="square">
            <a:spAutoFit/>
          </a:bodyPr>
          <a:lstStyle/>
          <a:p>
            <a:pPr>
              <a:spcAft>
                <a:spcPts val="1000"/>
              </a:spcAft>
              <a:buSzPct val="100000"/>
            </a:pPr>
            <a:r>
              <a:rPr lang="en-GB" sz="1000" dirty="0">
                <a:solidFill>
                  <a:srgbClr val="000000"/>
                </a:solidFill>
              </a:rPr>
              <a:t>Performance Test, GCP Migration, Forensic Analysis Tooling, NEMS integration</a:t>
            </a:r>
          </a:p>
        </p:txBody>
      </p:sp>
    </p:spTree>
    <p:extLst>
      <p:ext uri="{BB962C8B-B14F-4D97-AF65-F5344CB8AC3E}">
        <p14:creationId xmlns:p14="http://schemas.microsoft.com/office/powerpoint/2010/main" val="1159086196"/>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4782"/>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2020</a:t>
            </a:r>
          </a:p>
        </p:txBody>
      </p:sp>
      <p:sp>
        <p:nvSpPr>
          <p:cNvPr id="9" name="Rectangle 8"/>
          <p:cNvSpPr/>
          <p:nvPr/>
        </p:nvSpPr>
        <p:spPr bwMode="gray">
          <a:xfrm>
            <a:off x="62344" y="890427"/>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Reported by: </a:t>
            </a:r>
            <a:r>
              <a:rPr lang="en-GB" sz="1000" dirty="0">
                <a:solidFill>
                  <a:srgbClr val="000000"/>
                </a:solidFill>
                <a:ea typeface="Verdana" panose="020B0604030504040204" pitchFamily="34" charset="0"/>
                <a:cs typeface="Verdana" panose="020B0604030504040204" pitchFamily="34" charset="0"/>
              </a:rPr>
              <a:t>Tim Davey </a:t>
            </a:r>
            <a:r>
              <a:rPr lang="en-GB" sz="1000" b="1" dirty="0">
                <a:solidFill>
                  <a:srgbClr val="000000"/>
                </a:solidFill>
                <a:ea typeface="Verdana" panose="020B0604030504040204" pitchFamily="34" charset="0"/>
                <a:cs typeface="Verdana" panose="020B0604030504040204" pitchFamily="34" charset="0"/>
              </a:rPr>
              <a:t>		</a:t>
            </a:r>
          </a:p>
        </p:txBody>
      </p:sp>
      <p:sp>
        <p:nvSpPr>
          <p:cNvPr id="17" name="Rectangle 16"/>
          <p:cNvSpPr/>
          <p:nvPr/>
        </p:nvSpPr>
        <p:spPr>
          <a:xfrm>
            <a:off x="62343" y="479218"/>
            <a:ext cx="8810723"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a:solidFill>
                  <a:srgbClr val="FF0000"/>
                </a:solidFill>
                <a:ea typeface="Verdana" panose="020B0604030504040204" pitchFamily="34" charset="0"/>
                <a:cs typeface="Verdana" panose="020B0604030504040204" pitchFamily="34" charset="0"/>
              </a:rPr>
              <a:t>Technology headlines</a:t>
            </a:r>
            <a:endParaRPr lang="en-GB" sz="1400" dirty="0">
              <a:solidFill>
                <a:srgbClr val="FF0000"/>
              </a:solidFill>
              <a:ea typeface="Verdana" panose="020B0604030504040204" pitchFamily="34" charset="0"/>
              <a:cs typeface="Verdana" panose="020B0604030504040204" pitchFamily="34" charset="0"/>
            </a:endParaRPr>
          </a:p>
        </p:txBody>
      </p:sp>
      <p:sp>
        <p:nvSpPr>
          <p:cNvPr id="26" name="Rectangle 25"/>
          <p:cNvSpPr/>
          <p:nvPr/>
        </p:nvSpPr>
        <p:spPr>
          <a:xfrm>
            <a:off x="8873067" y="487925"/>
            <a:ext cx="1740000" cy="344263"/>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13067" y="472014"/>
            <a:ext cx="1447643" cy="342899"/>
          </a:xfrm>
          <a:prstGeom prst="rect">
            <a:avLst/>
          </a:prstGeom>
          <a:solidFill>
            <a:srgbClr val="86BC25"/>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000000"/>
              </a:solidFill>
              <a:ea typeface="Verdana" panose="020B0604030504040204" pitchFamily="34" charset="0"/>
              <a:cs typeface="Verdana" panose="020B0604030504040204" pitchFamily="34" charset="0"/>
            </a:endParaRPr>
          </a:p>
        </p:txBody>
      </p:sp>
      <p:sp>
        <p:nvSpPr>
          <p:cNvPr id="15" name="Rectangle 14"/>
          <p:cNvSpPr/>
          <p:nvPr/>
        </p:nvSpPr>
        <p:spPr bwMode="gray">
          <a:xfrm>
            <a:off x="6252841" y="880905"/>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Assured by: </a:t>
            </a:r>
            <a:r>
              <a:rPr lang="en-GB" sz="1000" dirty="0">
                <a:solidFill>
                  <a:srgbClr val="000000"/>
                </a:solidFill>
                <a:ea typeface="Verdana" panose="020B0604030504040204" pitchFamily="34" charset="0"/>
                <a:cs typeface="Verdana" panose="020B0604030504040204" pitchFamily="34" charset="0"/>
              </a:rPr>
              <a:t>Julia Millman</a:t>
            </a:r>
            <a:r>
              <a:rPr lang="en-GB" sz="1000" b="1" dirty="0">
                <a:solidFill>
                  <a:srgbClr val="000000"/>
                </a:solidFill>
                <a:ea typeface="Verdana" panose="020B0604030504040204" pitchFamily="34" charset="0"/>
                <a:cs typeface="Verdana" panose="020B0604030504040204" pitchFamily="34" charset="0"/>
              </a:rPr>
              <a:t>				</a:t>
            </a:r>
          </a:p>
        </p:txBody>
      </p:sp>
      <p:graphicFrame>
        <p:nvGraphicFramePr>
          <p:cNvPr id="18" name="Table 17"/>
          <p:cNvGraphicFramePr>
            <a:graphicFrameLocks noGrp="1"/>
          </p:cNvGraphicFramePr>
          <p:nvPr>
            <p:extLst/>
          </p:nvPr>
        </p:nvGraphicFramePr>
        <p:xfrm>
          <a:off x="62343" y="1267473"/>
          <a:ext cx="11991728" cy="4427194"/>
        </p:xfrm>
        <a:graphic>
          <a:graphicData uri="http://schemas.openxmlformats.org/drawingml/2006/table">
            <a:tbl>
              <a:tblPr>
                <a:tableStyleId>{8799B23B-EC83-4686-B30A-512413B5E67A}</a:tableStyleId>
              </a:tblPr>
              <a:tblGrid>
                <a:gridCol w="2348596">
                  <a:extLst>
                    <a:ext uri="{9D8B030D-6E8A-4147-A177-3AD203B41FA5}">
                      <a16:colId xmlns:a16="http://schemas.microsoft.com/office/drawing/2014/main" val="2321442881"/>
                    </a:ext>
                  </a:extLst>
                </a:gridCol>
                <a:gridCol w="836909">
                  <a:extLst>
                    <a:ext uri="{9D8B030D-6E8A-4147-A177-3AD203B41FA5}">
                      <a16:colId xmlns:a16="http://schemas.microsoft.com/office/drawing/2014/main" val="3953097038"/>
                    </a:ext>
                  </a:extLst>
                </a:gridCol>
                <a:gridCol w="4272155">
                  <a:extLst>
                    <a:ext uri="{9D8B030D-6E8A-4147-A177-3AD203B41FA5}">
                      <a16:colId xmlns:a16="http://schemas.microsoft.com/office/drawing/2014/main" val="3566525515"/>
                    </a:ext>
                  </a:extLst>
                </a:gridCol>
                <a:gridCol w="3135086">
                  <a:extLst>
                    <a:ext uri="{9D8B030D-6E8A-4147-A177-3AD203B41FA5}">
                      <a16:colId xmlns:a16="http://schemas.microsoft.com/office/drawing/2014/main" val="3314289675"/>
                    </a:ext>
                  </a:extLst>
                </a:gridCol>
                <a:gridCol w="1398982">
                  <a:extLst>
                    <a:ext uri="{9D8B030D-6E8A-4147-A177-3AD203B41FA5}">
                      <a16:colId xmlns:a16="http://schemas.microsoft.com/office/drawing/2014/main" val="1318646577"/>
                    </a:ext>
                  </a:extLst>
                </a:gridCol>
              </a:tblGrid>
              <a:tr h="431125">
                <a:tc>
                  <a:txBody>
                    <a:bodyPr/>
                    <a:lstStyle/>
                    <a:p>
                      <a:pPr algn="l"/>
                      <a:r>
                        <a:rPr lang="en-GB" sz="1200" b="1" baseline="0" dirty="0">
                          <a:solidFill>
                            <a:schemeClr val="bg1"/>
                          </a:solidFill>
                        </a:rPr>
                        <a:t>Activities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ctr"/>
                      <a:r>
                        <a:rPr lang="en-GB" sz="1200" b="1" dirty="0">
                          <a:solidFill>
                            <a:schemeClr val="bg1"/>
                          </a:solidFill>
                        </a:rPr>
                        <a:t>RAG status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200" b="1" dirty="0">
                          <a:solidFill>
                            <a:schemeClr val="bg1"/>
                          </a:solidFill>
                        </a:rPr>
                        <a:t>Progress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lvl="0" algn="l"/>
                      <a:r>
                        <a:rPr lang="en-GB" sz="12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200" b="1" kern="1200" dirty="0">
                          <a:solidFill>
                            <a:schemeClr val="bg1"/>
                          </a:solidFill>
                        </a:rPr>
                        <a:t>Blockers</a:t>
                      </a:r>
                      <a:endParaRPr lang="en-GB" sz="12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val="2999985941"/>
                  </a:ext>
                </a:extLst>
              </a:tr>
              <a:tr h="1638274">
                <a:tc>
                  <a:txBody>
                    <a:bodyPr/>
                    <a:lstStyle/>
                    <a:p>
                      <a:pPr marL="171450" indent="-171450">
                        <a:buFont typeface="Wingdings" panose="05000000000000000000" pitchFamily="2" charset="2"/>
                        <a:buChar char="ü"/>
                      </a:pPr>
                      <a:r>
                        <a:rPr lang="en-GB" sz="900" b="1" baseline="0" dirty="0">
                          <a:solidFill>
                            <a:schemeClr val="tx1"/>
                          </a:solidFill>
                          <a:latin typeface="+mn-lt"/>
                          <a:ea typeface="Verdana" panose="020B0604030504040204" pitchFamily="34" charset="0"/>
                          <a:cs typeface="Verdana" panose="020B0604030504040204" pitchFamily="34" charset="0"/>
                        </a:rPr>
                        <a:t>SoS Product development</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rgbClr val="86BC25"/>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Corgi release live – most significantly including GP Connect (HTML view). Plus enhancements to performance and Test Centre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noProof="0" dirty="0" smtClean="0">
                          <a:solidFill>
                            <a:schemeClr val="tx1"/>
                          </a:solidFill>
                          <a:latin typeface="+mn-lt"/>
                          <a:ea typeface="Verdana" panose="020B0604030504040204" pitchFamily="34" charset="0"/>
                        </a:rPr>
                        <a:t>Dorkie </a:t>
                      </a:r>
                      <a:r>
                        <a:rPr lang="en-GB" sz="900" kern="1200" baseline="0" noProof="0" dirty="0">
                          <a:solidFill>
                            <a:schemeClr val="tx1"/>
                          </a:solidFill>
                          <a:latin typeface="+mn-lt"/>
                          <a:ea typeface="Verdana" panose="020B0604030504040204" pitchFamily="34" charset="0"/>
                        </a:rPr>
                        <a:t>release also about to go live – a smaller release including performance enhancements, additional logging, Test Centre enhancements and a variety of small enhancements and fixes to the FHIR Aggregator</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noProof="0" dirty="0">
                          <a:solidFill>
                            <a:schemeClr val="tx1"/>
                          </a:solidFill>
                          <a:latin typeface="+mn-lt"/>
                          <a:ea typeface="Verdana" panose="020B0604030504040204" pitchFamily="34" charset="0"/>
                          <a:cs typeface="Verdana" panose="020B0604030504040204" pitchFamily="34" charset="0"/>
                        </a:rPr>
                        <a:t>Work beginning on the “Canvas and Panels” Clinical Portal UI – this is a major development currently in early stages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noProof="0" dirty="0">
                          <a:solidFill>
                            <a:schemeClr val="tx1"/>
                          </a:solidFill>
                          <a:latin typeface="+mn-lt"/>
                          <a:ea typeface="Verdana" panose="020B0604030504040204" pitchFamily="34" charset="0"/>
                          <a:cs typeface="Verdana" panose="020B0604030504040204" pitchFamily="34" charset="0"/>
                        </a:rPr>
                        <a:t>Several sessions to work through requirements of change request for End of Life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noProof="0" dirty="0">
                        <a:solidFill>
                          <a:schemeClr val="tx1"/>
                        </a:solidFill>
                      </a:endParaRP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Eurasier and Foodle releases planned – these complete the majority of remaining development backlog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Ongoing work on Clinical Portal UI</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BlackPear connectivity adapter deployed, and entering Sandpit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Ongoing engagement with TPP about access to Community data </a:t>
                      </a:r>
                      <a:r>
                        <a:rPr lang="en-GB" sz="900" kern="1200" baseline="0" dirty="0" smtClean="0">
                          <a:solidFill>
                            <a:schemeClr val="tx1"/>
                          </a:solidFill>
                          <a:latin typeface="+mn-lt"/>
                          <a:ea typeface="Verdana" panose="020B0604030504040204" pitchFamily="34" charset="0"/>
                          <a:cs typeface="Verdana" panose="020B0604030504040204" pitchFamily="34" charset="0"/>
                        </a:rPr>
                        <a:t>(e.g. </a:t>
                      </a:r>
                      <a:r>
                        <a:rPr lang="en-GB" sz="900" kern="1200" baseline="0" dirty="0">
                          <a:solidFill>
                            <a:schemeClr val="tx1"/>
                          </a:solidFill>
                          <a:latin typeface="+mn-lt"/>
                          <a:ea typeface="Verdana" panose="020B0604030504040204" pitchFamily="34" charset="0"/>
                          <a:cs typeface="Verdana" panose="020B0604030504040204" pitchFamily="34" charset="0"/>
                        </a:rPr>
                        <a:t>for EoL)</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chemeClr val="tx1"/>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3803946386"/>
                  </a:ext>
                </a:extLst>
              </a:tr>
              <a:tr h="86224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Security</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On-going </a:t>
                      </a:r>
                      <a:r>
                        <a:rPr lang="en-GB" sz="900" kern="1200" dirty="0">
                          <a:solidFill>
                            <a:schemeClr val="tx1"/>
                          </a:solidFill>
                          <a:latin typeface="+mn-lt"/>
                          <a:ea typeface="Verdana" panose="020B0604030504040204" pitchFamily="34" charset="0"/>
                          <a:cs typeface="Verdana" panose="020B0604030504040204" pitchFamily="34" charset="0"/>
                        </a:rPr>
                        <a:t>work to close off alerts from Google Security Centre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License for AppCheck security testing tool received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Much work on secure connectivity options for different organisations – </a:t>
                      </a:r>
                      <a:r>
                        <a:rPr lang="en-GB" sz="900" kern="1200" dirty="0" smtClean="0">
                          <a:solidFill>
                            <a:schemeClr val="tx1"/>
                          </a:solidFill>
                          <a:latin typeface="+mn-lt"/>
                          <a:ea typeface="Verdana" panose="020B0604030504040204" pitchFamily="34" charset="0"/>
                          <a:cs typeface="Verdana" panose="020B0604030504040204" pitchFamily="34" charset="0"/>
                        </a:rPr>
                        <a:t>e.g. </a:t>
                      </a:r>
                      <a:r>
                        <a:rPr lang="en-GB" sz="900" kern="1200" dirty="0">
                          <a:solidFill>
                            <a:schemeClr val="tx1"/>
                          </a:solidFill>
                          <a:latin typeface="+mn-lt"/>
                          <a:ea typeface="Verdana" panose="020B0604030504040204" pitchFamily="34" charset="0"/>
                          <a:cs typeface="Verdana" panose="020B0604030504040204" pitchFamily="34" charset="0"/>
                        </a:rPr>
                        <a:t>proxy server for BlackPear, VPN for HUTH, plus discussions with NHS Secure Boundary</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On-going </a:t>
                      </a:r>
                      <a:r>
                        <a:rPr lang="en-GB" sz="900" kern="1200" dirty="0">
                          <a:solidFill>
                            <a:schemeClr val="tx1"/>
                          </a:solidFill>
                          <a:latin typeface="+mn-lt"/>
                          <a:ea typeface="Verdana" panose="020B0604030504040204" pitchFamily="34" charset="0"/>
                          <a:cs typeface="Verdana" panose="020B0604030504040204" pitchFamily="34" charset="0"/>
                        </a:rPr>
                        <a:t>work with GCP Security Centre and AppCheck to analyse and resolve potential issues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Progressing accreditation / assurance frameworks now core infrastructure stabilising e.g. CAF, Cyber Essentials, CSA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2059323069"/>
                  </a:ext>
                </a:extLst>
              </a:tr>
              <a:tr h="344900">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National Services</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GP Connect adaptor (HTML view) implemented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Form submitted to use NEMS for alerts on PDS updates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Ongoing discussions about alignment with National RBAC approach</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a:solidFill>
                            <a:schemeClr val="tx1"/>
                          </a:solidFill>
                          <a:latin typeface="+mn-lt"/>
                          <a:ea typeface="Verdana" panose="020B0604030504040204" pitchFamily="34" charset="0"/>
                          <a:cs typeface="Verdana" panose="020B0604030504040204" pitchFamily="34" charset="0"/>
                        </a:rPr>
                        <a:t>Engagement begun with NHS Secure Boundary, as a potential mechanism to assist connecting organisations with internet security</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Continued work with GP Connect, to add structured datasets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Beginning work with NEMS – to get alerts of PDS updates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3904942153"/>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a:solidFill>
                            <a:schemeClr val="tx1"/>
                          </a:solidFill>
                          <a:latin typeface="+mn-lt"/>
                          <a:ea typeface="Verdana" panose="020B0604030504040204" pitchFamily="34" charset="0"/>
                          <a:cs typeface="Verdana" panose="020B0604030504040204" pitchFamily="34" charset="0"/>
                        </a:rPr>
                        <a:t>Transition to GCP</a:t>
                      </a: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rPr>
                        <a:t>Transition activities planned and in progress as part of onboarding</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a:solidFill>
                            <a:schemeClr val="tx1"/>
                          </a:solidFill>
                          <a:latin typeface="+mn-lt"/>
                          <a:ea typeface="Verdana" panose="020B0604030504040204" pitchFamily="34" charset="0"/>
                          <a:cs typeface="Verdana" panose="020B0604030504040204" pitchFamily="34" charset="0"/>
                        </a:rPr>
                        <a:t>Decommissioning of Rotherham </a:t>
                      </a:r>
                      <a:r>
                        <a:rPr lang="en-GB" sz="900" kern="1200" baseline="0" dirty="0" smtClean="0">
                          <a:solidFill>
                            <a:schemeClr val="tx1"/>
                          </a:solidFill>
                          <a:latin typeface="+mn-lt"/>
                          <a:ea typeface="Verdana" panose="020B0604030504040204" pitchFamily="34" charset="0"/>
                          <a:cs typeface="Verdana" panose="020B0604030504040204" pitchFamily="34" charset="0"/>
                        </a:rPr>
                        <a:t>infrastructure </a:t>
                      </a:r>
                      <a:r>
                        <a:rPr lang="en-GB" sz="900" kern="1200" baseline="0" dirty="0">
                          <a:solidFill>
                            <a:schemeClr val="tx1"/>
                          </a:solidFill>
                          <a:latin typeface="+mn-lt"/>
                          <a:ea typeface="Verdana" panose="020B0604030504040204" pitchFamily="34" charset="0"/>
                          <a:cs typeface="Verdana" panose="020B0604030504040204" pitchFamily="34" charset="0"/>
                        </a:rPr>
                        <a:t>scheduled as part of Foodle release (subject to onboarding progress)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5370755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425212"/>
          </a:xfrm>
          <a:prstGeom prst="rect">
            <a:avLst/>
          </a:prstGeom>
          <a:solidFill>
            <a:srgbClr val="00A3E0"/>
          </a:solidFill>
          <a:ln>
            <a:solidFill>
              <a:srgbClr val="00A3E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200" b="1" dirty="0">
                <a:solidFill>
                  <a:prstClr val="white"/>
                </a:solidFill>
                <a:ea typeface="Verdana" panose="020B0604030504040204" pitchFamily="34" charset="0"/>
                <a:cs typeface="Verdana" panose="020B0604030504040204" pitchFamily="34" charset="0"/>
              </a:rPr>
              <a:t>Workstream Report –Yorkshire and Humber Integrated Care Record Programme			Report Date: 12</a:t>
            </a:r>
            <a:r>
              <a:rPr lang="en-GB" sz="1200" b="1" baseline="30000" dirty="0">
                <a:solidFill>
                  <a:prstClr val="white"/>
                </a:solidFill>
                <a:ea typeface="Verdana" panose="020B0604030504040204" pitchFamily="34" charset="0"/>
                <a:cs typeface="Verdana" panose="020B0604030504040204" pitchFamily="34" charset="0"/>
              </a:rPr>
              <a:t>th</a:t>
            </a:r>
            <a:r>
              <a:rPr lang="en-GB" sz="1200" b="1" dirty="0">
                <a:solidFill>
                  <a:prstClr val="white"/>
                </a:solidFill>
                <a:ea typeface="Verdana" panose="020B0604030504040204" pitchFamily="34" charset="0"/>
                <a:cs typeface="Verdana" panose="020B0604030504040204" pitchFamily="34" charset="0"/>
              </a:rPr>
              <a:t> August 2020</a:t>
            </a:r>
          </a:p>
        </p:txBody>
      </p:sp>
      <p:sp>
        <p:nvSpPr>
          <p:cNvPr id="9" name="Rectangle 8"/>
          <p:cNvSpPr/>
          <p:nvPr/>
        </p:nvSpPr>
        <p:spPr bwMode="gray">
          <a:xfrm>
            <a:off x="62344" y="895209"/>
            <a:ext cx="6167465"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Reported by: </a:t>
            </a:r>
            <a:r>
              <a:rPr lang="en-GB" sz="1000" dirty="0" smtClean="0">
                <a:solidFill>
                  <a:srgbClr val="000000"/>
                </a:solidFill>
                <a:ea typeface="Verdana" panose="020B0604030504040204" pitchFamily="34" charset="0"/>
                <a:cs typeface="Verdana" panose="020B0604030504040204" pitchFamily="34" charset="0"/>
              </a:rPr>
              <a:t>Kunle Sadare</a:t>
            </a:r>
            <a:r>
              <a:rPr lang="en-GB" sz="1000" b="1" dirty="0">
                <a:solidFill>
                  <a:srgbClr val="000000"/>
                </a:solidFill>
                <a:ea typeface="Verdana" panose="020B0604030504040204" pitchFamily="34" charset="0"/>
                <a:cs typeface="Verdana" panose="020B0604030504040204" pitchFamily="34" charset="0"/>
              </a:rPr>
              <a:t>	</a:t>
            </a:r>
          </a:p>
        </p:txBody>
      </p:sp>
      <p:sp>
        <p:nvSpPr>
          <p:cNvPr id="17" name="Rectangle 16"/>
          <p:cNvSpPr/>
          <p:nvPr/>
        </p:nvSpPr>
        <p:spPr>
          <a:xfrm>
            <a:off x="62343" y="484000"/>
            <a:ext cx="8810723" cy="352971"/>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defTabSz="457200" eaLnBrk="0" fontAlgn="base" hangingPunct="0">
              <a:spcBef>
                <a:spcPct val="0"/>
              </a:spcBef>
              <a:spcAft>
                <a:spcPct val="0"/>
              </a:spcAft>
              <a:defRPr/>
            </a:pPr>
            <a:r>
              <a:rPr lang="en-GB" sz="1400" b="1" dirty="0" smtClean="0">
                <a:solidFill>
                  <a:srgbClr val="FF0000"/>
                </a:solidFill>
                <a:ea typeface="Verdana" panose="020B0604030504040204" pitchFamily="34" charset="0"/>
                <a:cs typeface="Verdana" panose="020B0604030504040204" pitchFamily="34" charset="0"/>
              </a:rPr>
              <a:t>Testing </a:t>
            </a:r>
            <a:r>
              <a:rPr lang="en-GB" sz="1400" b="1" dirty="0">
                <a:solidFill>
                  <a:srgbClr val="FF0000"/>
                </a:solidFill>
                <a:ea typeface="Verdana" panose="020B0604030504040204" pitchFamily="34" charset="0"/>
                <a:cs typeface="Verdana" panose="020B0604030504040204" pitchFamily="34" charset="0"/>
              </a:rPr>
              <a:t>headlines</a:t>
            </a:r>
            <a:endParaRPr lang="en-GB" sz="1400" dirty="0">
              <a:solidFill>
                <a:srgbClr val="FF0000"/>
              </a:solidFill>
              <a:ea typeface="Verdana" panose="020B0604030504040204" pitchFamily="34" charset="0"/>
              <a:cs typeface="Verdana" panose="020B0604030504040204" pitchFamily="34" charset="0"/>
            </a:endParaRPr>
          </a:p>
        </p:txBody>
      </p:sp>
      <p:sp>
        <p:nvSpPr>
          <p:cNvPr id="26" name="Rectangle 25"/>
          <p:cNvSpPr/>
          <p:nvPr/>
        </p:nvSpPr>
        <p:spPr>
          <a:xfrm>
            <a:off x="8873067" y="492707"/>
            <a:ext cx="1740000" cy="344263"/>
          </a:xfrm>
          <a:prstGeom prst="rect">
            <a:avLst/>
          </a:prstGeom>
          <a:solidFill>
            <a:schemeClr val="bg1"/>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000" b="1" dirty="0">
                <a:solidFill>
                  <a:srgbClr val="000000"/>
                </a:solidFill>
                <a:ea typeface="Verdana" panose="020B0604030504040204" pitchFamily="34" charset="0"/>
                <a:cs typeface="Verdana" panose="020B0604030504040204" pitchFamily="34" charset="0"/>
              </a:rPr>
              <a:t>Overall Status:</a:t>
            </a:r>
          </a:p>
        </p:txBody>
      </p:sp>
      <p:sp>
        <p:nvSpPr>
          <p:cNvPr id="27" name="Rectangle 26"/>
          <p:cNvSpPr/>
          <p:nvPr/>
        </p:nvSpPr>
        <p:spPr>
          <a:xfrm>
            <a:off x="10613067" y="488761"/>
            <a:ext cx="1447643" cy="342899"/>
          </a:xfrm>
          <a:prstGeom prst="rect">
            <a:avLst/>
          </a:prstGeom>
          <a:solidFill>
            <a:srgbClr val="86BC25"/>
          </a:solidFill>
          <a:ln w="19050">
            <a:solidFill>
              <a:srgbClr val="62B5E5"/>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GB" sz="1200" b="1" dirty="0">
              <a:solidFill>
                <a:srgbClr val="000000"/>
              </a:solidFill>
              <a:ea typeface="Verdana" panose="020B0604030504040204" pitchFamily="34" charset="0"/>
              <a:cs typeface="Verdana" panose="020B0604030504040204" pitchFamily="34" charset="0"/>
            </a:endParaRPr>
          </a:p>
        </p:txBody>
      </p:sp>
      <p:sp>
        <p:nvSpPr>
          <p:cNvPr id="15" name="Rectangle 14"/>
          <p:cNvSpPr/>
          <p:nvPr/>
        </p:nvSpPr>
        <p:spPr bwMode="gray">
          <a:xfrm>
            <a:off x="6252841" y="885687"/>
            <a:ext cx="5821789" cy="320576"/>
          </a:xfrm>
          <a:prstGeom prst="rect">
            <a:avLst/>
          </a:prstGeom>
          <a:solidFill>
            <a:schemeClr val="bg1"/>
          </a:solidFill>
          <a:ln w="19050" algn="ctr">
            <a:solidFill>
              <a:schemeClr val="accent3"/>
            </a:solidFill>
            <a:miter lim="800000"/>
            <a:headEnd/>
            <a:tailEnd/>
          </a:ln>
        </p:spPr>
        <p:txBody>
          <a:bodyPr wrap="square" lIns="88900" tIns="88900" rIns="88900" bIns="88900" rtlCol="0" anchor="t"/>
          <a:lstStyle/>
          <a:p>
            <a:r>
              <a:rPr lang="en-GB" sz="1000" b="1" dirty="0">
                <a:solidFill>
                  <a:srgbClr val="000000"/>
                </a:solidFill>
                <a:ea typeface="Verdana" panose="020B0604030504040204" pitchFamily="34" charset="0"/>
                <a:cs typeface="Verdana" panose="020B0604030504040204" pitchFamily="34" charset="0"/>
              </a:rPr>
              <a:t>Assured by: </a:t>
            </a:r>
            <a:r>
              <a:rPr lang="en-GB" sz="1000" dirty="0">
                <a:solidFill>
                  <a:srgbClr val="000000"/>
                </a:solidFill>
                <a:ea typeface="Verdana" panose="020B0604030504040204" pitchFamily="34" charset="0"/>
                <a:cs typeface="Verdana" panose="020B0604030504040204" pitchFamily="34" charset="0"/>
              </a:rPr>
              <a:t>Julia Millman</a:t>
            </a:r>
            <a:r>
              <a:rPr lang="en-GB" sz="1000" b="1" dirty="0">
                <a:solidFill>
                  <a:srgbClr val="000000"/>
                </a:solidFill>
                <a:ea typeface="Verdana" panose="020B0604030504040204" pitchFamily="34" charset="0"/>
                <a:cs typeface="Verdana" panose="020B0604030504040204" pitchFamily="34" charset="0"/>
              </a:rPr>
              <a:t>				</a:t>
            </a:r>
          </a:p>
        </p:txBody>
      </p:sp>
      <p:graphicFrame>
        <p:nvGraphicFramePr>
          <p:cNvPr id="18" name="Table 17"/>
          <p:cNvGraphicFramePr>
            <a:graphicFrameLocks noGrp="1"/>
          </p:cNvGraphicFramePr>
          <p:nvPr>
            <p:extLst/>
          </p:nvPr>
        </p:nvGraphicFramePr>
        <p:xfrm>
          <a:off x="62343" y="1272255"/>
          <a:ext cx="11991728" cy="5074920"/>
        </p:xfrm>
        <a:graphic>
          <a:graphicData uri="http://schemas.openxmlformats.org/drawingml/2006/table">
            <a:tbl>
              <a:tblPr>
                <a:tableStyleId>{8799B23B-EC83-4686-B30A-512413B5E67A}</a:tableStyleId>
              </a:tblPr>
              <a:tblGrid>
                <a:gridCol w="2348596">
                  <a:extLst>
                    <a:ext uri="{9D8B030D-6E8A-4147-A177-3AD203B41FA5}">
                      <a16:colId xmlns:a16="http://schemas.microsoft.com/office/drawing/2014/main" val="2321442881"/>
                    </a:ext>
                  </a:extLst>
                </a:gridCol>
                <a:gridCol w="836909">
                  <a:extLst>
                    <a:ext uri="{9D8B030D-6E8A-4147-A177-3AD203B41FA5}">
                      <a16:colId xmlns:a16="http://schemas.microsoft.com/office/drawing/2014/main" val="3953097038"/>
                    </a:ext>
                  </a:extLst>
                </a:gridCol>
                <a:gridCol w="4272155">
                  <a:extLst>
                    <a:ext uri="{9D8B030D-6E8A-4147-A177-3AD203B41FA5}">
                      <a16:colId xmlns:a16="http://schemas.microsoft.com/office/drawing/2014/main" val="3566525515"/>
                    </a:ext>
                  </a:extLst>
                </a:gridCol>
                <a:gridCol w="3135086">
                  <a:extLst>
                    <a:ext uri="{9D8B030D-6E8A-4147-A177-3AD203B41FA5}">
                      <a16:colId xmlns:a16="http://schemas.microsoft.com/office/drawing/2014/main" val="3314289675"/>
                    </a:ext>
                  </a:extLst>
                </a:gridCol>
                <a:gridCol w="1398982">
                  <a:extLst>
                    <a:ext uri="{9D8B030D-6E8A-4147-A177-3AD203B41FA5}">
                      <a16:colId xmlns:a16="http://schemas.microsoft.com/office/drawing/2014/main" val="1318646577"/>
                    </a:ext>
                  </a:extLst>
                </a:gridCol>
              </a:tblGrid>
              <a:tr h="431125">
                <a:tc>
                  <a:txBody>
                    <a:bodyPr/>
                    <a:lstStyle/>
                    <a:p>
                      <a:pPr algn="l"/>
                      <a:r>
                        <a:rPr lang="en-GB" sz="1200" b="1" baseline="0" dirty="0">
                          <a:solidFill>
                            <a:schemeClr val="bg1"/>
                          </a:solidFill>
                        </a:rPr>
                        <a:t>Activities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algn="ctr"/>
                      <a:r>
                        <a:rPr lang="en-GB" sz="1200" b="1" dirty="0">
                          <a:solidFill>
                            <a:schemeClr val="bg1"/>
                          </a:solidFill>
                        </a:rPr>
                        <a:t>RAG status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marL="171450" lvl="0" indent="-171450" algn="l">
                        <a:buFont typeface="Arial" panose="020B0604020202020204" pitchFamily="34" charset="0"/>
                        <a:buChar char="•"/>
                      </a:pPr>
                      <a:r>
                        <a:rPr lang="en-GB" sz="1200" b="1" dirty="0">
                          <a:solidFill>
                            <a:schemeClr val="bg1"/>
                          </a:solidFill>
                        </a:rPr>
                        <a:t>Progress</a:t>
                      </a:r>
                      <a:endParaRPr lang="en-GB" sz="1200" b="1" dirty="0">
                        <a:solidFill>
                          <a:schemeClr val="bg1"/>
                        </a:solidFill>
                        <a:latin typeface="+mj-lt"/>
                        <a:ea typeface="Verdana" panose="020B0604030504040204" pitchFamily="34" charset="0"/>
                        <a:cs typeface="Verdana" panose="020B0604030504040204" pitchFamily="34" charset="0"/>
                      </a:endParaRPr>
                    </a:p>
                  </a:txBody>
                  <a:tcPr anchor="ctr">
                    <a:solidFill>
                      <a:srgbClr val="00A3E0"/>
                    </a:solidFill>
                  </a:tcPr>
                </a:tc>
                <a:tc>
                  <a:txBody>
                    <a:bodyPr/>
                    <a:lstStyle/>
                    <a:p>
                      <a:pPr marL="171450" lvl="0" indent="-171450" algn="l">
                        <a:buFont typeface="Arial" panose="020B0604020202020204" pitchFamily="34" charset="0"/>
                        <a:buChar char="•"/>
                      </a:pPr>
                      <a:r>
                        <a:rPr lang="en-GB" sz="1200" b="1" dirty="0">
                          <a:solidFill>
                            <a:schemeClr val="bg1"/>
                          </a:solidFill>
                          <a:latin typeface="+mj-lt"/>
                          <a:ea typeface="Verdana" panose="020B0604030504040204" pitchFamily="34" charset="0"/>
                          <a:cs typeface="Verdana" panose="020B0604030504040204" pitchFamily="34" charset="0"/>
                        </a:rPr>
                        <a:t>Planned activities</a:t>
                      </a:r>
                    </a:p>
                  </a:txBody>
                  <a:tcPr anchor="ctr">
                    <a:solidFill>
                      <a:srgbClr val="00A3E0"/>
                    </a:solidFill>
                  </a:tcPr>
                </a:tc>
                <a:tc>
                  <a:txBody>
                    <a:bodyPr/>
                    <a:lstStyle/>
                    <a:p>
                      <a:pPr marL="0" algn="l" defTabSz="914400" rtl="0" eaLnBrk="1" latinLnBrk="0" hangingPunct="1"/>
                      <a:r>
                        <a:rPr lang="en-GB" sz="1200" b="1" kern="1200" dirty="0">
                          <a:solidFill>
                            <a:schemeClr val="bg1"/>
                          </a:solidFill>
                        </a:rPr>
                        <a:t>Blockers</a:t>
                      </a:r>
                      <a:endParaRPr lang="en-GB" sz="1200" b="1" kern="1200" dirty="0">
                        <a:solidFill>
                          <a:schemeClr val="bg1"/>
                        </a:solidFill>
                        <a:latin typeface="+mn-lt"/>
                        <a:ea typeface="+mn-ea"/>
                        <a:cs typeface="+mn-cs"/>
                      </a:endParaRPr>
                    </a:p>
                  </a:txBody>
                  <a:tcPr anchor="ctr">
                    <a:solidFill>
                      <a:srgbClr val="00A3E0"/>
                    </a:solidFill>
                  </a:tcPr>
                </a:tc>
                <a:extLst>
                  <a:ext uri="{0D108BD9-81ED-4DB2-BD59-A6C34878D82A}">
                    <a16:rowId xmlns:a16="http://schemas.microsoft.com/office/drawing/2014/main" val="2999985941"/>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Test Strategy/Plan</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Version 0.2 of Draft test plan completed and distributed for review</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Review feedback is in progress</a:t>
                      </a: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Update document after feedback have been received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Circulate and present to provider/consumer organisation test community. </a:t>
                      </a:r>
                      <a:endParaRPr lang="en-GB" sz="900" kern="1200" baseline="0" dirty="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1"/>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HUTH</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Successfully</a:t>
                      </a:r>
                      <a:r>
                        <a:rPr lang="en-GB" sz="900" kern="1200" baseline="0" dirty="0" smtClean="0">
                          <a:solidFill>
                            <a:schemeClr val="tx1"/>
                          </a:solidFill>
                          <a:latin typeface="+mn-lt"/>
                          <a:ea typeface="Verdana" panose="020B0604030504040204" pitchFamily="34" charset="0"/>
                          <a:cs typeface="Verdana" panose="020B0604030504040204" pitchFamily="34" charset="0"/>
                        </a:rPr>
                        <a:t> connected to test harness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Initial testing done on patient resource with 3 bugs raised.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FHIR data element to help</a:t>
                      </a:r>
                      <a:r>
                        <a:rPr lang="en-GB" sz="900" kern="1200" baseline="0" dirty="0" smtClean="0">
                          <a:solidFill>
                            <a:schemeClr val="tx1"/>
                          </a:solidFill>
                          <a:latin typeface="+mn-lt"/>
                          <a:ea typeface="Verdana" panose="020B0604030504040204" pitchFamily="34" charset="0"/>
                          <a:cs typeface="Verdana" panose="020B0604030504040204" pitchFamily="34" charset="0"/>
                        </a:rPr>
                        <a:t> populate test patient data has been sent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Testing to commence on other resource w/c 10/08</a:t>
                      </a: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sandpit Testing on other FHIR resource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Produce test exit report</a:t>
                      </a:r>
                      <a:endParaRPr lang="en-GB" sz="900" kern="1200" dirty="0" smtClean="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2"/>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NYCC</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Test patients demographic details sent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dirty="0" smtClean="0">
                          <a:solidFill>
                            <a:schemeClr val="tx1"/>
                          </a:solidFill>
                          <a:latin typeface="+mn-lt"/>
                          <a:ea typeface="Verdana" panose="020B0604030504040204" pitchFamily="34" charset="0"/>
                          <a:cs typeface="Verdana" panose="020B0604030504040204" pitchFamily="34" charset="0"/>
                        </a:rPr>
                        <a:t>FHIR data element to help</a:t>
                      </a:r>
                      <a:r>
                        <a:rPr lang="en-GB" sz="900" kern="1200" baseline="0" dirty="0" smtClean="0">
                          <a:solidFill>
                            <a:schemeClr val="tx1"/>
                          </a:solidFill>
                          <a:latin typeface="+mn-lt"/>
                          <a:ea typeface="Verdana" panose="020B0604030504040204" pitchFamily="34" charset="0"/>
                          <a:cs typeface="Verdana" panose="020B0604030504040204" pitchFamily="34" charset="0"/>
                        </a:rPr>
                        <a:t> populate test patient data has been sent</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Connect to test harness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Help resolve any issue to pass harness test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initial sandpit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Produce test exit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3"/>
                  </a:ext>
                </a:extLst>
              </a:tr>
              <a:tr h="358167">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Humber</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Clinical safety test ongoing </a:t>
                      </a:r>
                      <a:endParaRPr lang="en-GB" sz="900" kern="1200" baseline="0" dirty="0">
                        <a:solidFill>
                          <a:schemeClr val="tx1"/>
                        </a:solidFill>
                      </a:endParaRPr>
                    </a:p>
                  </a:txBody>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Produce test exit report</a:t>
                      </a:r>
                      <a:endParaRPr lang="en-GB" sz="900" kern="1200" dirty="0" smtClean="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4"/>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Rotherham</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Initial testing still ongoing</a:t>
                      </a: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Chase Rotherham for test exit report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Produce test exit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5"/>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YAS</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Certificates have been generated</a:t>
                      </a: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Connect to test harness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Help resolve any issue to pass harness test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initial sandpit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Staging testing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Complete Clinical safety testing in PROD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Produce test exit report</a:t>
                      </a:r>
                      <a:endParaRPr lang="en-GB" sz="900" kern="1200" dirty="0" smtClean="0">
                        <a:solidFill>
                          <a:schemeClr val="tx1"/>
                        </a:solidFill>
                        <a:latin typeface="+mn-lt"/>
                        <a:ea typeface="Verdana" panose="020B0604030504040204" pitchFamily="34" charset="0"/>
                        <a:cs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6"/>
                  </a:ext>
                </a:extLst>
              </a:tr>
              <a:tr h="48468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900" b="1" baseline="0" dirty="0" smtClean="0">
                          <a:solidFill>
                            <a:schemeClr val="tx1"/>
                          </a:solidFill>
                          <a:latin typeface="+mn-lt"/>
                          <a:ea typeface="Verdana" panose="020B0604030504040204" pitchFamily="34" charset="0"/>
                          <a:cs typeface="Verdana" panose="020B0604030504040204" pitchFamily="34" charset="0"/>
                        </a:rPr>
                        <a:t>Postman</a:t>
                      </a:r>
                      <a:endParaRPr lang="en-GB" sz="900" b="1" baseline="0" dirty="0">
                        <a:solidFill>
                          <a:schemeClr val="tx1"/>
                        </a:solidFill>
                        <a:latin typeface="+mn-lt"/>
                        <a:ea typeface="Verdana" panose="020B0604030504040204" pitchFamily="34" charset="0"/>
                        <a:cs typeface="Verdana" panose="020B0604030504040204" pitchFamily="34" charset="0"/>
                      </a:endParaRPr>
                    </a:p>
                  </a:txBody>
                  <a:tcPr anchor="ctr"/>
                </a:tc>
                <a:tc>
                  <a:txBody>
                    <a:bodyPr/>
                    <a:lstStyle/>
                    <a:p>
                      <a:endParaRPr lang="en-GB" sz="900" dirty="0">
                        <a:solidFill>
                          <a:schemeClr val="tx2"/>
                        </a:solidFill>
                        <a:latin typeface="+mj-lt"/>
                        <a:ea typeface="Verdana" panose="020B0604030504040204" pitchFamily="34" charset="0"/>
                        <a:cs typeface="Verdana" panose="020B0604030504040204" pitchFamily="34" charset="0"/>
                      </a:endParaRPr>
                    </a:p>
                  </a:txBody>
                  <a:tcPr anchor="ctr">
                    <a:solidFill>
                      <a:schemeClr val="accent1"/>
                    </a:solidFill>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rPr>
                        <a:t>CSR for staging and prod generated in readiness for testing</a:t>
                      </a:r>
                      <a:endParaRPr lang="en-GB" sz="900" kern="1200" baseline="0" dirty="0">
                        <a:solidFill>
                          <a:schemeClr val="tx1"/>
                        </a:solidFill>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Install certificates for staging and prod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Setup test collections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kern="1200" baseline="0" dirty="0" smtClean="0">
                          <a:solidFill>
                            <a:schemeClr val="tx1"/>
                          </a:solidFill>
                          <a:latin typeface="+mn-lt"/>
                          <a:ea typeface="Verdana" panose="020B0604030504040204" pitchFamily="34" charset="0"/>
                          <a:cs typeface="Verdana" panose="020B0604030504040204" pitchFamily="34" charset="0"/>
                        </a:rPr>
                        <a:t>Test environment connectivity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000000"/>
                        </a:solidFill>
                        <a:effectLst/>
                        <a:uLnTx/>
                        <a:uFillTx/>
                        <a:latin typeface="Verdana"/>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32837004"/>
      </p:ext>
    </p:extLst>
  </p:cSld>
  <p:clrMapOvr>
    <a:masterClrMapping/>
  </p:clrMapOvr>
  <p:transition>
    <p:fad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248</TotalTime>
  <Words>2449</Words>
  <Application>Microsoft Office PowerPoint</Application>
  <PresentationFormat>Widescreen</PresentationFormat>
  <Paragraphs>370</Paragraphs>
  <Slides>15</Slides>
  <Notes>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4" baseType="lpstr">
      <vt:lpstr>Arial</vt:lpstr>
      <vt:lpstr>Calibri</vt:lpstr>
      <vt:lpstr>Calibri Light</vt:lpstr>
      <vt:lpstr>Museo 500</vt:lpstr>
      <vt:lpstr>Verdana</vt:lpstr>
      <vt:lpstr>Wingdings</vt:lpstr>
      <vt:lpstr>Wingdings 2</vt:lpstr>
      <vt:lpstr>Office Theme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Rickles, Lee</dc:creator>
  <cp:lastModifiedBy>Rickles, Lee</cp:lastModifiedBy>
  <cp:revision>34</cp:revision>
  <dcterms:created xsi:type="dcterms:W3CDTF">2019-06-10T15:01:58Z</dcterms:created>
  <dcterms:modified xsi:type="dcterms:W3CDTF">2020-09-07T08:20:05Z</dcterms:modified>
</cp:coreProperties>
</file>