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6" r:id="rId1"/>
  </p:sldMasterIdLst>
  <p:notesMasterIdLst>
    <p:notesMasterId r:id="rId17"/>
  </p:notesMasterIdLst>
  <p:sldIdLst>
    <p:sldId id="264" r:id="rId2"/>
    <p:sldId id="256" r:id="rId3"/>
    <p:sldId id="276" r:id="rId4"/>
    <p:sldId id="287" r:id="rId5"/>
    <p:sldId id="288" r:id="rId6"/>
    <p:sldId id="277" r:id="rId7"/>
    <p:sldId id="278" r:id="rId8"/>
    <p:sldId id="279" r:id="rId9"/>
    <p:sldId id="280" r:id="rId10"/>
    <p:sldId id="281" r:id="rId11"/>
    <p:sldId id="282" r:id="rId12"/>
    <p:sldId id="283" r:id="rId13"/>
    <p:sldId id="284" r:id="rId14"/>
    <p:sldId id="285" r:id="rId15"/>
    <p:sldId id="286"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00" autoAdjust="0"/>
    <p:restoredTop sz="94660"/>
  </p:normalViewPr>
  <p:slideViewPr>
    <p:cSldViewPr snapToGrid="0">
      <p:cViewPr>
        <p:scale>
          <a:sx n="91" d="100"/>
          <a:sy n="91" d="100"/>
        </p:scale>
        <p:origin x="63" y="62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F155AD-9064-4173-AB56-75A3108296B6}" type="datetimeFigureOut">
              <a:rPr lang="en-GB" smtClean="0"/>
              <a:t>07/09/2020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51EFDC0-F91F-411F-865F-223730556BF7}" type="slidenum">
              <a:rPr lang="en-GB" smtClean="0"/>
              <a:t>‹#›</a:t>
            </a:fld>
            <a:endParaRPr lang="en-GB"/>
          </a:p>
        </p:txBody>
      </p:sp>
    </p:spTree>
    <p:extLst>
      <p:ext uri="{BB962C8B-B14F-4D97-AF65-F5344CB8AC3E}">
        <p14:creationId xmlns:p14="http://schemas.microsoft.com/office/powerpoint/2010/main" val="1772678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C0F4A2C8-6C88-4E71-83EE-698B9D4FE22F}" type="slidenum">
              <a:rPr lang="en-GB" smtClean="0"/>
              <a:pPr/>
              <a:t>4</a:t>
            </a:fld>
            <a:endParaRPr lang="en-GB" dirty="0"/>
          </a:p>
        </p:txBody>
      </p:sp>
    </p:spTree>
    <p:extLst>
      <p:ext uri="{BB962C8B-B14F-4D97-AF65-F5344CB8AC3E}">
        <p14:creationId xmlns:p14="http://schemas.microsoft.com/office/powerpoint/2010/main" val="17615137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0F4A2C8-6C88-4E71-83EE-698B9D4FE22F}" type="slidenum">
              <a:rPr lang="en-GB" smtClean="0">
                <a:solidFill>
                  <a:srgbClr val="000000"/>
                </a:solidFill>
              </a:rPr>
              <a:pPr/>
              <a:t>7</a:t>
            </a:fld>
            <a:endParaRPr lang="en-GB" dirty="0">
              <a:solidFill>
                <a:srgbClr val="000000"/>
              </a:solidFill>
            </a:endParaRPr>
          </a:p>
        </p:txBody>
      </p:sp>
    </p:spTree>
    <p:extLst>
      <p:ext uri="{BB962C8B-B14F-4D97-AF65-F5344CB8AC3E}">
        <p14:creationId xmlns:p14="http://schemas.microsoft.com/office/powerpoint/2010/main" val="12122965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968FE238-FD4F-4BBA-9DE2-C58E09CE2451}" type="datetimeFigureOut">
              <a:rPr lang="en-GB" smtClean="0"/>
              <a:t>07/09/2020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C3F7D95A-3D15-4FEC-96CA-3B019A385143}" type="slidenum">
              <a:rPr lang="en-GB" smtClean="0"/>
              <a:t>‹#›</a:t>
            </a:fld>
            <a:endParaRPr lang="en-GB" dirty="0"/>
          </a:p>
        </p:txBody>
      </p:sp>
    </p:spTree>
    <p:extLst>
      <p:ext uri="{BB962C8B-B14F-4D97-AF65-F5344CB8AC3E}">
        <p14:creationId xmlns:p14="http://schemas.microsoft.com/office/powerpoint/2010/main" val="7557831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68FE238-FD4F-4BBA-9DE2-C58E09CE2451}" type="datetimeFigureOut">
              <a:rPr lang="en-GB" smtClean="0"/>
              <a:t>07/09/2020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C3F7D95A-3D15-4FEC-96CA-3B019A385143}" type="slidenum">
              <a:rPr lang="en-GB" smtClean="0"/>
              <a:t>‹#›</a:t>
            </a:fld>
            <a:endParaRPr lang="en-GB" dirty="0"/>
          </a:p>
        </p:txBody>
      </p:sp>
    </p:spTree>
    <p:extLst>
      <p:ext uri="{BB962C8B-B14F-4D97-AF65-F5344CB8AC3E}">
        <p14:creationId xmlns:p14="http://schemas.microsoft.com/office/powerpoint/2010/main" val="11325557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68FE238-FD4F-4BBA-9DE2-C58E09CE2451}" type="datetimeFigureOut">
              <a:rPr lang="en-GB" smtClean="0"/>
              <a:t>07/09/2020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C3F7D95A-3D15-4FEC-96CA-3B019A385143}" type="slidenum">
              <a:rPr lang="en-GB" smtClean="0"/>
              <a:t>‹#›</a:t>
            </a:fld>
            <a:endParaRPr lang="en-GB" dirty="0"/>
          </a:p>
        </p:txBody>
      </p:sp>
    </p:spTree>
    <p:extLst>
      <p:ext uri="{BB962C8B-B14F-4D97-AF65-F5344CB8AC3E}">
        <p14:creationId xmlns:p14="http://schemas.microsoft.com/office/powerpoint/2010/main" val="22513860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page">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E9B3A5E2-95C9-4749-807B-FBB92538B088}"/>
              </a:ext>
            </a:extLst>
          </p:cNvPr>
          <p:cNvSpPr>
            <a:spLocks noGrp="1"/>
          </p:cNvSpPr>
          <p:nvPr>
            <p:ph type="title" hasCustomPrompt="1"/>
          </p:nvPr>
        </p:nvSpPr>
        <p:spPr>
          <a:xfrm>
            <a:off x="569088" y="2542521"/>
            <a:ext cx="6517512" cy="1772958"/>
          </a:xfrm>
          <a:prstGeom prst="rect">
            <a:avLst/>
          </a:prstGeom>
        </p:spPr>
        <p:txBody>
          <a:bodyPr/>
          <a:lstStyle>
            <a:lvl1pPr>
              <a:defRPr sz="4500" b="0" i="0">
                <a:latin typeface="Museo 500" panose="02000000000000000000" pitchFamily="2" charset="77"/>
              </a:defRPr>
            </a:lvl1pPr>
          </a:lstStyle>
          <a:p>
            <a:r>
              <a:rPr lang="en-US" dirty="0"/>
              <a:t>Presentation title</a:t>
            </a:r>
            <a:br>
              <a:rPr lang="en-US" dirty="0"/>
            </a:br>
            <a:r>
              <a:rPr lang="en-US" dirty="0"/>
              <a:t>goes here…</a:t>
            </a:r>
          </a:p>
        </p:txBody>
      </p:sp>
      <p:sp>
        <p:nvSpPr>
          <p:cNvPr id="18" name="Content Placeholder 17">
            <a:extLst>
              <a:ext uri="{FF2B5EF4-FFF2-40B4-BE49-F238E27FC236}">
                <a16:creationId xmlns:a16="http://schemas.microsoft.com/office/drawing/2014/main" id="{7CA21B62-9690-B64A-93D9-10053AAFFCA3}"/>
              </a:ext>
            </a:extLst>
          </p:cNvPr>
          <p:cNvSpPr>
            <a:spLocks noGrp="1"/>
          </p:cNvSpPr>
          <p:nvPr>
            <p:ph sz="quarter" idx="10" hasCustomPrompt="1"/>
          </p:nvPr>
        </p:nvSpPr>
        <p:spPr>
          <a:xfrm>
            <a:off x="569091" y="6024380"/>
            <a:ext cx="5876831" cy="389871"/>
          </a:xfrm>
          <a:prstGeom prst="rect">
            <a:avLst/>
          </a:prstGeom>
        </p:spPr>
        <p:txBody>
          <a:bodyPr/>
          <a:lstStyle>
            <a:lvl1pPr marL="0" indent="0">
              <a:buFontTx/>
              <a:buNone/>
              <a:defRPr sz="1650"/>
            </a:lvl1pPr>
          </a:lstStyle>
          <a:p>
            <a:pPr lvl="0"/>
            <a:r>
              <a:rPr lang="en-US" dirty="0"/>
              <a:t>Presentation by Rebecca </a:t>
            </a:r>
            <a:r>
              <a:rPr lang="en-US" dirty="0" err="1"/>
              <a:t>Nichells</a:t>
            </a:r>
            <a:endParaRPr lang="en-US" dirty="0"/>
          </a:p>
        </p:txBody>
      </p:sp>
    </p:spTree>
    <p:extLst>
      <p:ext uri="{BB962C8B-B14F-4D97-AF65-F5344CB8AC3E}">
        <p14:creationId xmlns:p14="http://schemas.microsoft.com/office/powerpoint/2010/main" val="13125427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Key statement white">
    <p:bg>
      <p:bgRef idx="1001">
        <a:schemeClr val="bg1"/>
      </p:bgRef>
    </p:bg>
    <p:spTree>
      <p:nvGrpSpPr>
        <p:cNvPr id="1" name=""/>
        <p:cNvGrpSpPr/>
        <p:nvPr/>
      </p:nvGrpSpPr>
      <p:grpSpPr>
        <a:xfrm>
          <a:off x="0" y="0"/>
          <a:ext cx="0" cy="0"/>
          <a:chOff x="0" y="0"/>
          <a:chExt cx="0" cy="0"/>
        </a:xfrm>
      </p:grpSpPr>
      <p:sp>
        <p:nvSpPr>
          <p:cNvPr id="3" name="Text Placeholder 3"/>
          <p:cNvSpPr>
            <a:spLocks noGrp="1"/>
          </p:cNvSpPr>
          <p:nvPr>
            <p:ph type="body" sz="quarter" idx="10"/>
          </p:nvPr>
        </p:nvSpPr>
        <p:spPr>
          <a:xfrm>
            <a:off x="501652" y="1628777"/>
            <a:ext cx="9277349" cy="4752975"/>
          </a:xfrm>
          <a:prstGeom prst="rect">
            <a:avLst/>
          </a:prstGeom>
        </p:spPr>
        <p:txBody>
          <a:bodyPr>
            <a:normAutofit/>
          </a:bodyPr>
          <a:lstStyle>
            <a:lvl1pPr marL="0" indent="0">
              <a:spcBef>
                <a:spcPts val="2700"/>
              </a:spcBef>
              <a:buFont typeface="Arial" panose="020B0604020202020204" pitchFamily="34" charset="0"/>
              <a:buChar char="​"/>
              <a:defRPr sz="2100">
                <a:solidFill>
                  <a:schemeClr val="tx1"/>
                </a:solidFill>
              </a:defRPr>
            </a:lvl1pPr>
            <a:lvl2pPr marL="0" indent="0">
              <a:defRPr sz="2250">
                <a:solidFill>
                  <a:schemeClr val="bg2"/>
                </a:solidFill>
              </a:defRPr>
            </a:lvl2pPr>
            <a:lvl3pPr marL="0" indent="0">
              <a:buNone/>
              <a:defRPr sz="2250">
                <a:solidFill>
                  <a:schemeClr val="bg2"/>
                </a:solidFill>
              </a:defRPr>
            </a:lvl3pPr>
            <a:lvl4pPr>
              <a:defRPr sz="2250">
                <a:solidFill>
                  <a:schemeClr val="bg2"/>
                </a:solidFill>
              </a:defRPr>
            </a:lvl4pPr>
            <a:lvl5pPr>
              <a:defRPr sz="2250">
                <a:solidFill>
                  <a:schemeClr val="bg2"/>
                </a:solidFill>
              </a:defRPr>
            </a:lvl5pPr>
          </a:lstStyle>
          <a:p>
            <a:pPr lvl="0"/>
            <a:r>
              <a:rPr lang="en-GB" noProof="0" dirty="0"/>
              <a:t>Click to edit Master text styles</a:t>
            </a:r>
          </a:p>
        </p:txBody>
      </p:sp>
      <p:sp>
        <p:nvSpPr>
          <p:cNvPr id="2" name="Footer Placeholder 1"/>
          <p:cNvSpPr>
            <a:spLocks noGrp="1"/>
          </p:cNvSpPr>
          <p:nvPr>
            <p:ph type="ftr" sz="quarter" idx="11"/>
          </p:nvPr>
        </p:nvSpPr>
        <p:spPr/>
        <p:txBody>
          <a:bodyPr/>
          <a:lstStyle>
            <a:lvl1pPr eaLnBrk="1">
              <a:defRPr/>
            </a:lvl1pPr>
          </a:lstStyle>
          <a:p>
            <a:endParaRPr lang="en-GB" dirty="0"/>
          </a:p>
        </p:txBody>
      </p:sp>
    </p:spTree>
    <p:extLst>
      <p:ext uri="{BB962C8B-B14F-4D97-AF65-F5344CB8AC3E}">
        <p14:creationId xmlns:p14="http://schemas.microsoft.com/office/powerpoint/2010/main" val="3439650608"/>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68FE238-FD4F-4BBA-9DE2-C58E09CE2451}" type="datetimeFigureOut">
              <a:rPr lang="en-GB" smtClean="0"/>
              <a:t>07/09/2020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C3F7D95A-3D15-4FEC-96CA-3B019A385143}" type="slidenum">
              <a:rPr lang="en-GB" smtClean="0"/>
              <a:t>‹#›</a:t>
            </a:fld>
            <a:endParaRPr lang="en-GB" dirty="0"/>
          </a:p>
        </p:txBody>
      </p:sp>
    </p:spTree>
    <p:extLst>
      <p:ext uri="{BB962C8B-B14F-4D97-AF65-F5344CB8AC3E}">
        <p14:creationId xmlns:p14="http://schemas.microsoft.com/office/powerpoint/2010/main" val="5129764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68FE238-FD4F-4BBA-9DE2-C58E09CE2451}" type="datetimeFigureOut">
              <a:rPr lang="en-GB" smtClean="0"/>
              <a:t>07/09/2020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C3F7D95A-3D15-4FEC-96CA-3B019A385143}" type="slidenum">
              <a:rPr lang="en-GB" smtClean="0"/>
              <a:t>‹#›</a:t>
            </a:fld>
            <a:endParaRPr lang="en-GB" dirty="0"/>
          </a:p>
        </p:txBody>
      </p:sp>
    </p:spTree>
    <p:extLst>
      <p:ext uri="{BB962C8B-B14F-4D97-AF65-F5344CB8AC3E}">
        <p14:creationId xmlns:p14="http://schemas.microsoft.com/office/powerpoint/2010/main" val="40860304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68FE238-FD4F-4BBA-9DE2-C58E09CE2451}" type="datetimeFigureOut">
              <a:rPr lang="en-GB" smtClean="0"/>
              <a:t>07/09/2020</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C3F7D95A-3D15-4FEC-96CA-3B019A385143}" type="slidenum">
              <a:rPr lang="en-GB" smtClean="0"/>
              <a:t>‹#›</a:t>
            </a:fld>
            <a:endParaRPr lang="en-GB" dirty="0"/>
          </a:p>
        </p:txBody>
      </p:sp>
    </p:spTree>
    <p:extLst>
      <p:ext uri="{BB962C8B-B14F-4D97-AF65-F5344CB8AC3E}">
        <p14:creationId xmlns:p14="http://schemas.microsoft.com/office/powerpoint/2010/main" val="18181249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68FE238-FD4F-4BBA-9DE2-C58E09CE2451}" type="datetimeFigureOut">
              <a:rPr lang="en-GB" smtClean="0"/>
              <a:t>07/09/2020</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C3F7D95A-3D15-4FEC-96CA-3B019A385143}" type="slidenum">
              <a:rPr lang="en-GB" smtClean="0"/>
              <a:t>‹#›</a:t>
            </a:fld>
            <a:endParaRPr lang="en-GB" dirty="0"/>
          </a:p>
        </p:txBody>
      </p:sp>
    </p:spTree>
    <p:extLst>
      <p:ext uri="{BB962C8B-B14F-4D97-AF65-F5344CB8AC3E}">
        <p14:creationId xmlns:p14="http://schemas.microsoft.com/office/powerpoint/2010/main" val="41333409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68FE238-FD4F-4BBA-9DE2-C58E09CE2451}" type="datetimeFigureOut">
              <a:rPr lang="en-GB" smtClean="0"/>
              <a:t>07/09/2020</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C3F7D95A-3D15-4FEC-96CA-3B019A385143}" type="slidenum">
              <a:rPr lang="en-GB" smtClean="0"/>
              <a:t>‹#›</a:t>
            </a:fld>
            <a:endParaRPr lang="en-GB" dirty="0"/>
          </a:p>
        </p:txBody>
      </p:sp>
    </p:spTree>
    <p:extLst>
      <p:ext uri="{BB962C8B-B14F-4D97-AF65-F5344CB8AC3E}">
        <p14:creationId xmlns:p14="http://schemas.microsoft.com/office/powerpoint/2010/main" val="36786561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8FE238-FD4F-4BBA-9DE2-C58E09CE2451}" type="datetimeFigureOut">
              <a:rPr lang="en-GB" smtClean="0"/>
              <a:t>07/09/2020</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C3F7D95A-3D15-4FEC-96CA-3B019A385143}" type="slidenum">
              <a:rPr lang="en-GB" smtClean="0"/>
              <a:t>‹#›</a:t>
            </a:fld>
            <a:endParaRPr lang="en-GB" dirty="0"/>
          </a:p>
        </p:txBody>
      </p:sp>
    </p:spTree>
    <p:extLst>
      <p:ext uri="{BB962C8B-B14F-4D97-AF65-F5344CB8AC3E}">
        <p14:creationId xmlns:p14="http://schemas.microsoft.com/office/powerpoint/2010/main" val="8804827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68FE238-FD4F-4BBA-9DE2-C58E09CE2451}" type="datetimeFigureOut">
              <a:rPr lang="en-GB" smtClean="0"/>
              <a:t>07/09/2020</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C3F7D95A-3D15-4FEC-96CA-3B019A385143}" type="slidenum">
              <a:rPr lang="en-GB" smtClean="0"/>
              <a:t>‹#›</a:t>
            </a:fld>
            <a:endParaRPr lang="en-GB" dirty="0"/>
          </a:p>
        </p:txBody>
      </p:sp>
    </p:spTree>
    <p:extLst>
      <p:ext uri="{BB962C8B-B14F-4D97-AF65-F5344CB8AC3E}">
        <p14:creationId xmlns:p14="http://schemas.microsoft.com/office/powerpoint/2010/main" val="1445351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68FE238-FD4F-4BBA-9DE2-C58E09CE2451}" type="datetimeFigureOut">
              <a:rPr lang="en-GB" smtClean="0"/>
              <a:t>07/09/2020</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C3F7D95A-3D15-4FEC-96CA-3B019A385143}" type="slidenum">
              <a:rPr lang="en-GB" smtClean="0"/>
              <a:t>‹#›</a:t>
            </a:fld>
            <a:endParaRPr lang="en-GB" dirty="0"/>
          </a:p>
        </p:txBody>
      </p:sp>
    </p:spTree>
    <p:extLst>
      <p:ext uri="{BB962C8B-B14F-4D97-AF65-F5344CB8AC3E}">
        <p14:creationId xmlns:p14="http://schemas.microsoft.com/office/powerpoint/2010/main" val="15463605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8FE238-FD4F-4BBA-9DE2-C58E09CE2451}" type="datetimeFigureOut">
              <a:rPr lang="en-GB" smtClean="0"/>
              <a:t>07/09/2020</a:t>
            </a:fld>
            <a:endParaRPr lang="en-GB"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F7D95A-3D15-4FEC-96CA-3B019A385143}" type="slidenum">
              <a:rPr lang="en-GB" smtClean="0"/>
              <a:t>‹#›</a:t>
            </a:fld>
            <a:endParaRPr lang="en-GB" dirty="0"/>
          </a:p>
        </p:txBody>
      </p:sp>
    </p:spTree>
    <p:extLst>
      <p:ext uri="{BB962C8B-B14F-4D97-AF65-F5344CB8AC3E}">
        <p14:creationId xmlns:p14="http://schemas.microsoft.com/office/powerpoint/2010/main" val="4185982885"/>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openxmlformats.org/officeDocument/2006/relationships/slideLayout" Target="../slideLayouts/slideLayout6.xml"/><Relationship Id="rId1" Type="http://schemas.openxmlformats.org/officeDocument/2006/relationships/vmlDrawing" Target="../drawings/vmlDrawing1.vml"/><Relationship Id="rId5" Type="http://schemas.openxmlformats.org/officeDocument/2006/relationships/image" Target="../media/image6.png"/><Relationship Id="rId4" Type="http://schemas.openxmlformats.org/officeDocument/2006/relationships/image" Target="../media/image5.emf"/></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openxmlformats.org/officeDocument/2006/relationships/slideLayout" Target="../slideLayouts/slideLayout13.xml"/><Relationship Id="rId1" Type="http://schemas.openxmlformats.org/officeDocument/2006/relationships/vmlDrawing" Target="../drawings/vmlDrawing2.vml"/><Relationship Id="rId5" Type="http://schemas.openxmlformats.org/officeDocument/2006/relationships/image" Target="../media/image9.png"/><Relationship Id="rId4" Type="http://schemas.openxmlformats.org/officeDocument/2006/relationships/image" Target="../media/image8.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124113F-72B7-AB41-B4A6-C9EDD981CD0F}"/>
              </a:ext>
            </a:extLst>
          </p:cNvPr>
          <p:cNvPicPr>
            <a:picLocks noChangeAspect="1"/>
          </p:cNvPicPr>
          <p:nvPr/>
        </p:nvPicPr>
        <p:blipFill rotWithShape="1">
          <a:blip r:embed="rId2"/>
          <a:srcRect l="16322" t="3388" r="18279" b="46748"/>
          <a:stretch/>
        </p:blipFill>
        <p:spPr>
          <a:xfrm>
            <a:off x="2464079" y="0"/>
            <a:ext cx="9727921" cy="6858000"/>
          </a:xfrm>
          <a:prstGeom prst="rect">
            <a:avLst/>
          </a:prstGeom>
        </p:spPr>
      </p:pic>
      <p:pic>
        <p:nvPicPr>
          <p:cNvPr id="6" name="Picture 5">
            <a:extLst>
              <a:ext uri="{FF2B5EF4-FFF2-40B4-BE49-F238E27FC236}">
                <a16:creationId xmlns:a16="http://schemas.microsoft.com/office/drawing/2014/main" id="{2C6C6BA7-9898-A642-9B52-219F29F042E4}"/>
              </a:ext>
            </a:extLst>
          </p:cNvPr>
          <p:cNvPicPr>
            <a:picLocks noChangeAspect="1"/>
          </p:cNvPicPr>
          <p:nvPr/>
        </p:nvPicPr>
        <p:blipFill>
          <a:blip r:embed="rId3"/>
          <a:stretch>
            <a:fillRect/>
          </a:stretch>
        </p:blipFill>
        <p:spPr>
          <a:xfrm>
            <a:off x="210950" y="180795"/>
            <a:ext cx="3008515" cy="821343"/>
          </a:xfrm>
          <a:prstGeom prst="rect">
            <a:avLst/>
          </a:prstGeom>
        </p:spPr>
      </p:pic>
      <p:sp>
        <p:nvSpPr>
          <p:cNvPr id="7" name="TextBox 6">
            <a:extLst>
              <a:ext uri="{FF2B5EF4-FFF2-40B4-BE49-F238E27FC236}">
                <a16:creationId xmlns:a16="http://schemas.microsoft.com/office/drawing/2014/main" id="{22357825-9183-B84B-8A11-B368F874348C}"/>
              </a:ext>
            </a:extLst>
          </p:cNvPr>
          <p:cNvSpPr txBox="1"/>
          <p:nvPr/>
        </p:nvSpPr>
        <p:spPr>
          <a:xfrm>
            <a:off x="1920081" y="2148630"/>
            <a:ext cx="4896092" cy="1477328"/>
          </a:xfrm>
          <a:prstGeom prst="rect">
            <a:avLst/>
          </a:prstGeom>
          <a:noFill/>
        </p:spPr>
        <p:txBody>
          <a:bodyPr wrap="square" rtlCol="0">
            <a:spAutoFit/>
          </a:bodyPr>
          <a:lstStyle/>
          <a:p>
            <a:r>
              <a:rPr lang="en-US" sz="4500" dirty="0" smtClean="0">
                <a:latin typeface="Museo 500" panose="02000000000000000000" pitchFamily="2" charset="77"/>
              </a:rPr>
              <a:t>August </a:t>
            </a:r>
            <a:r>
              <a:rPr lang="en-US" sz="4500" dirty="0">
                <a:latin typeface="Museo 500" panose="02000000000000000000" pitchFamily="2" charset="77"/>
              </a:rPr>
              <a:t>2020 Progress Report</a:t>
            </a:r>
          </a:p>
        </p:txBody>
      </p:sp>
    </p:spTree>
    <p:extLst>
      <p:ext uri="{BB962C8B-B14F-4D97-AF65-F5344CB8AC3E}">
        <p14:creationId xmlns:p14="http://schemas.microsoft.com/office/powerpoint/2010/main" val="100457427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0" y="0"/>
            <a:ext cx="12192000" cy="425212"/>
          </a:xfrm>
          <a:prstGeom prst="rect">
            <a:avLst/>
          </a:prstGeom>
          <a:solidFill>
            <a:srgbClr val="00A3E0"/>
          </a:solidFill>
          <a:ln>
            <a:solidFill>
              <a:srgbClr val="00A3E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defTabSz="457200" eaLnBrk="0" fontAlgn="base" hangingPunct="0">
              <a:spcBef>
                <a:spcPct val="0"/>
              </a:spcBef>
              <a:spcAft>
                <a:spcPct val="0"/>
              </a:spcAft>
              <a:defRPr/>
            </a:pPr>
            <a:r>
              <a:rPr lang="en-GB" sz="1200" b="1" dirty="0">
                <a:solidFill>
                  <a:prstClr val="white"/>
                </a:solidFill>
                <a:ea typeface="Verdana" panose="020B0604030504040204" pitchFamily="34" charset="0"/>
                <a:cs typeface="Verdana" panose="020B0604030504040204" pitchFamily="34" charset="0"/>
              </a:rPr>
              <a:t>Workstream Report –Yorkshire and Humber Integrated Care Record Programme			Report Date: 12</a:t>
            </a:r>
            <a:r>
              <a:rPr lang="en-GB" sz="1200" b="1" baseline="30000" dirty="0">
                <a:solidFill>
                  <a:prstClr val="white"/>
                </a:solidFill>
                <a:ea typeface="Verdana" panose="020B0604030504040204" pitchFamily="34" charset="0"/>
                <a:cs typeface="Verdana" panose="020B0604030504040204" pitchFamily="34" charset="0"/>
              </a:rPr>
              <a:t>th</a:t>
            </a:r>
            <a:r>
              <a:rPr lang="en-GB" sz="1200" b="1" dirty="0">
                <a:solidFill>
                  <a:prstClr val="white"/>
                </a:solidFill>
                <a:ea typeface="Verdana" panose="020B0604030504040204" pitchFamily="34" charset="0"/>
                <a:cs typeface="Verdana" panose="020B0604030504040204" pitchFamily="34" charset="0"/>
              </a:rPr>
              <a:t> August 2020</a:t>
            </a:r>
          </a:p>
        </p:txBody>
      </p:sp>
      <p:sp>
        <p:nvSpPr>
          <p:cNvPr id="9" name="Rectangle 8"/>
          <p:cNvSpPr/>
          <p:nvPr/>
        </p:nvSpPr>
        <p:spPr bwMode="gray">
          <a:xfrm>
            <a:off x="62344" y="895209"/>
            <a:ext cx="6167465" cy="320576"/>
          </a:xfrm>
          <a:prstGeom prst="rect">
            <a:avLst/>
          </a:prstGeom>
          <a:solidFill>
            <a:schemeClr val="bg1"/>
          </a:solidFill>
          <a:ln w="19050" algn="ctr">
            <a:solidFill>
              <a:schemeClr val="accent3"/>
            </a:solidFill>
            <a:miter lim="800000"/>
            <a:headEnd/>
            <a:tailEnd/>
          </a:ln>
        </p:spPr>
        <p:txBody>
          <a:bodyPr wrap="square" lIns="88900" tIns="88900" rIns="88900" bIns="88900" rtlCol="0" anchor="t"/>
          <a:lstStyle/>
          <a:p>
            <a:r>
              <a:rPr lang="en-GB" sz="1000" b="1" dirty="0">
                <a:solidFill>
                  <a:srgbClr val="000000"/>
                </a:solidFill>
                <a:ea typeface="Verdana" panose="020B0604030504040204" pitchFamily="34" charset="0"/>
                <a:cs typeface="Verdana" panose="020B0604030504040204" pitchFamily="34" charset="0"/>
              </a:rPr>
              <a:t>Reported by: </a:t>
            </a:r>
            <a:r>
              <a:rPr lang="en-GB" sz="1000" dirty="0" smtClean="0">
                <a:solidFill>
                  <a:srgbClr val="000000"/>
                </a:solidFill>
                <a:ea typeface="Verdana" panose="020B0604030504040204" pitchFamily="34" charset="0"/>
                <a:cs typeface="Verdana" panose="020B0604030504040204" pitchFamily="34" charset="0"/>
              </a:rPr>
              <a:t>Kunle Sadare</a:t>
            </a:r>
            <a:r>
              <a:rPr lang="en-GB" sz="1000" b="1" dirty="0">
                <a:solidFill>
                  <a:srgbClr val="000000"/>
                </a:solidFill>
                <a:ea typeface="Verdana" panose="020B0604030504040204" pitchFamily="34" charset="0"/>
                <a:cs typeface="Verdana" panose="020B0604030504040204" pitchFamily="34" charset="0"/>
              </a:rPr>
              <a:t>	</a:t>
            </a:r>
          </a:p>
        </p:txBody>
      </p:sp>
      <p:sp>
        <p:nvSpPr>
          <p:cNvPr id="17" name="Rectangle 16"/>
          <p:cNvSpPr/>
          <p:nvPr/>
        </p:nvSpPr>
        <p:spPr>
          <a:xfrm>
            <a:off x="62343" y="484000"/>
            <a:ext cx="8810723" cy="352971"/>
          </a:xfrm>
          <a:prstGeom prst="rect">
            <a:avLst/>
          </a:prstGeom>
          <a:solidFill>
            <a:schemeClr val="bg1"/>
          </a:solidFill>
          <a:ln w="19050">
            <a:solidFill>
              <a:srgbClr val="62B5E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defTabSz="457200" eaLnBrk="0" fontAlgn="base" hangingPunct="0">
              <a:spcBef>
                <a:spcPct val="0"/>
              </a:spcBef>
              <a:spcAft>
                <a:spcPct val="0"/>
              </a:spcAft>
              <a:defRPr/>
            </a:pPr>
            <a:r>
              <a:rPr lang="en-GB" sz="1400" b="1" dirty="0" smtClean="0">
                <a:solidFill>
                  <a:srgbClr val="FF0000"/>
                </a:solidFill>
                <a:ea typeface="Verdana" panose="020B0604030504040204" pitchFamily="34" charset="0"/>
                <a:cs typeface="Verdana" panose="020B0604030504040204" pitchFamily="34" charset="0"/>
              </a:rPr>
              <a:t>Testing Dashboard</a:t>
            </a:r>
            <a:endParaRPr lang="en-GB" sz="1400" dirty="0">
              <a:solidFill>
                <a:srgbClr val="FF0000"/>
              </a:solidFill>
              <a:ea typeface="Verdana" panose="020B0604030504040204" pitchFamily="34" charset="0"/>
              <a:cs typeface="Verdana" panose="020B0604030504040204" pitchFamily="34" charset="0"/>
            </a:endParaRPr>
          </a:p>
        </p:txBody>
      </p:sp>
      <p:sp>
        <p:nvSpPr>
          <p:cNvPr id="26" name="Rectangle 25"/>
          <p:cNvSpPr/>
          <p:nvPr/>
        </p:nvSpPr>
        <p:spPr>
          <a:xfrm>
            <a:off x="8873067" y="492707"/>
            <a:ext cx="1740000" cy="344263"/>
          </a:xfrm>
          <a:prstGeom prst="rect">
            <a:avLst/>
          </a:prstGeom>
          <a:solidFill>
            <a:schemeClr val="bg1"/>
          </a:solidFill>
          <a:ln w="19050">
            <a:solidFill>
              <a:srgbClr val="62B5E5"/>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1000" b="1" dirty="0">
                <a:solidFill>
                  <a:srgbClr val="000000"/>
                </a:solidFill>
                <a:ea typeface="Verdana" panose="020B0604030504040204" pitchFamily="34" charset="0"/>
                <a:cs typeface="Verdana" panose="020B0604030504040204" pitchFamily="34" charset="0"/>
              </a:rPr>
              <a:t>Overall Status:</a:t>
            </a:r>
          </a:p>
        </p:txBody>
      </p:sp>
      <p:sp>
        <p:nvSpPr>
          <p:cNvPr id="27" name="Rectangle 26"/>
          <p:cNvSpPr/>
          <p:nvPr/>
        </p:nvSpPr>
        <p:spPr>
          <a:xfrm>
            <a:off x="10613067" y="488761"/>
            <a:ext cx="1447643" cy="342899"/>
          </a:xfrm>
          <a:prstGeom prst="rect">
            <a:avLst/>
          </a:prstGeom>
          <a:solidFill>
            <a:schemeClr val="accent1"/>
          </a:solidFill>
          <a:ln w="19050">
            <a:solidFill>
              <a:srgbClr val="62B5E5"/>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GB" sz="1200" b="1" dirty="0">
              <a:solidFill>
                <a:srgbClr val="000000"/>
              </a:solidFill>
              <a:ea typeface="Verdana" panose="020B0604030504040204" pitchFamily="34" charset="0"/>
              <a:cs typeface="Verdana" panose="020B0604030504040204" pitchFamily="34" charset="0"/>
            </a:endParaRPr>
          </a:p>
        </p:txBody>
      </p:sp>
      <p:sp>
        <p:nvSpPr>
          <p:cNvPr id="15" name="Rectangle 14"/>
          <p:cNvSpPr/>
          <p:nvPr/>
        </p:nvSpPr>
        <p:spPr bwMode="gray">
          <a:xfrm>
            <a:off x="6252841" y="885687"/>
            <a:ext cx="5821789" cy="320576"/>
          </a:xfrm>
          <a:prstGeom prst="rect">
            <a:avLst/>
          </a:prstGeom>
          <a:solidFill>
            <a:schemeClr val="bg1"/>
          </a:solidFill>
          <a:ln w="19050" algn="ctr">
            <a:solidFill>
              <a:schemeClr val="accent3"/>
            </a:solidFill>
            <a:miter lim="800000"/>
            <a:headEnd/>
            <a:tailEnd/>
          </a:ln>
        </p:spPr>
        <p:txBody>
          <a:bodyPr wrap="square" lIns="88900" tIns="88900" rIns="88900" bIns="88900" rtlCol="0" anchor="t"/>
          <a:lstStyle/>
          <a:p>
            <a:r>
              <a:rPr lang="en-GB" sz="1000" b="1" dirty="0">
                <a:solidFill>
                  <a:srgbClr val="000000"/>
                </a:solidFill>
                <a:ea typeface="Verdana" panose="020B0604030504040204" pitchFamily="34" charset="0"/>
                <a:cs typeface="Verdana" panose="020B0604030504040204" pitchFamily="34" charset="0"/>
              </a:rPr>
              <a:t>Assured by: </a:t>
            </a:r>
            <a:r>
              <a:rPr lang="en-GB" sz="1000" dirty="0">
                <a:solidFill>
                  <a:srgbClr val="000000"/>
                </a:solidFill>
                <a:ea typeface="Verdana" panose="020B0604030504040204" pitchFamily="34" charset="0"/>
                <a:cs typeface="Verdana" panose="020B0604030504040204" pitchFamily="34" charset="0"/>
              </a:rPr>
              <a:t>Julia Millman</a:t>
            </a:r>
            <a:r>
              <a:rPr lang="en-GB" sz="1000" b="1" dirty="0">
                <a:solidFill>
                  <a:srgbClr val="000000"/>
                </a:solidFill>
                <a:ea typeface="Verdana" panose="020B0604030504040204" pitchFamily="34" charset="0"/>
                <a:cs typeface="Verdana" panose="020B0604030504040204" pitchFamily="34" charset="0"/>
              </a:rPr>
              <a:t>				</a:t>
            </a:r>
          </a:p>
        </p:txBody>
      </p:sp>
      <p:pic>
        <p:nvPicPr>
          <p:cNvPr id="12290" name="Picture 2" descr="image00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5464" y="1389681"/>
            <a:ext cx="6757459" cy="534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42908863"/>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0" y="9030"/>
            <a:ext cx="12192000" cy="425212"/>
          </a:xfrm>
          <a:prstGeom prst="rect">
            <a:avLst/>
          </a:prstGeom>
          <a:solidFill>
            <a:srgbClr val="00A3E0"/>
          </a:solidFill>
          <a:ln>
            <a:solidFill>
              <a:srgbClr val="00A3E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defTabSz="457200" eaLnBrk="0" fontAlgn="base" hangingPunct="0">
              <a:spcBef>
                <a:spcPct val="0"/>
              </a:spcBef>
              <a:spcAft>
                <a:spcPct val="0"/>
              </a:spcAft>
              <a:defRPr/>
            </a:pPr>
            <a:r>
              <a:rPr lang="en-GB" sz="1200" b="1" dirty="0">
                <a:solidFill>
                  <a:prstClr val="white"/>
                </a:solidFill>
                <a:latin typeface="Verdana" panose="020B0604030504040204" pitchFamily="34" charset="0"/>
                <a:ea typeface="Verdana" panose="020B0604030504040204" pitchFamily="34" charset="0"/>
                <a:cs typeface="Verdana" panose="020B0604030504040204" pitchFamily="34" charset="0"/>
              </a:rPr>
              <a:t>Workstream Report –Yorkshire and Humber Integrated Care Record Programme			Report Date: </a:t>
            </a:r>
            <a:r>
              <a:rPr lang="en-GB" sz="1200" b="1" dirty="0">
                <a:solidFill>
                  <a:prstClr val="white"/>
                </a:solidFill>
                <a:ea typeface="Verdana" panose="020B0604030504040204" pitchFamily="34" charset="0"/>
                <a:cs typeface="Verdana" panose="020B0604030504040204" pitchFamily="34" charset="0"/>
              </a:rPr>
              <a:t>12</a:t>
            </a:r>
            <a:r>
              <a:rPr lang="en-GB" sz="1200" b="1" baseline="30000" dirty="0">
                <a:solidFill>
                  <a:prstClr val="white"/>
                </a:solidFill>
                <a:ea typeface="Verdana" panose="020B0604030504040204" pitchFamily="34" charset="0"/>
                <a:cs typeface="Verdana" panose="020B0604030504040204" pitchFamily="34" charset="0"/>
              </a:rPr>
              <a:t>th</a:t>
            </a:r>
            <a:r>
              <a:rPr lang="en-GB" sz="1200" b="1" dirty="0">
                <a:solidFill>
                  <a:prstClr val="white"/>
                </a:solidFill>
                <a:ea typeface="Verdana" panose="020B0604030504040204" pitchFamily="34" charset="0"/>
                <a:cs typeface="Verdana" panose="020B0604030504040204" pitchFamily="34" charset="0"/>
              </a:rPr>
              <a:t> August 2020</a:t>
            </a:r>
          </a:p>
        </p:txBody>
      </p:sp>
      <p:sp>
        <p:nvSpPr>
          <p:cNvPr id="9" name="Rectangle 8"/>
          <p:cNvSpPr/>
          <p:nvPr/>
        </p:nvSpPr>
        <p:spPr bwMode="gray">
          <a:xfrm>
            <a:off x="62343" y="869371"/>
            <a:ext cx="6167465" cy="320576"/>
          </a:xfrm>
          <a:prstGeom prst="rect">
            <a:avLst/>
          </a:prstGeom>
          <a:solidFill>
            <a:schemeClr val="bg1"/>
          </a:solidFill>
          <a:ln w="19050" algn="ctr">
            <a:solidFill>
              <a:schemeClr val="accent3"/>
            </a:solidFill>
            <a:miter lim="800000"/>
            <a:headEnd/>
            <a:tailEnd/>
          </a:ln>
        </p:spPr>
        <p:txBody>
          <a:bodyPr wrap="square" lIns="88900" tIns="88900" rIns="88900" bIns="88900" rtlCol="0" anchor="t"/>
          <a:lstStyle/>
          <a:p>
            <a:r>
              <a:rPr lang="en-GB" sz="1000" b="1" dirty="0" smtClean="0">
                <a:latin typeface="Verdana" panose="020B0604030504040204" pitchFamily="34" charset="0"/>
                <a:ea typeface="Verdana" panose="020B0604030504040204" pitchFamily="34" charset="0"/>
                <a:cs typeface="Verdana" panose="020B0604030504040204" pitchFamily="34" charset="0"/>
              </a:rPr>
              <a:t>Reported by: </a:t>
            </a:r>
            <a:r>
              <a:rPr lang="en-GB" sz="1000" dirty="0" smtClean="0">
                <a:latin typeface="Verdana" panose="020B0604030504040204" pitchFamily="34" charset="0"/>
                <a:ea typeface="Verdana" panose="020B0604030504040204" pitchFamily="34" charset="0"/>
                <a:cs typeface="Verdana" panose="020B0604030504040204" pitchFamily="34" charset="0"/>
              </a:rPr>
              <a:t>Nigel Hodgson</a:t>
            </a:r>
            <a:r>
              <a:rPr lang="en-GB" sz="1000" b="1" dirty="0">
                <a:latin typeface="Verdana" panose="020B0604030504040204" pitchFamily="34" charset="0"/>
                <a:ea typeface="Verdana" panose="020B0604030504040204" pitchFamily="34" charset="0"/>
                <a:cs typeface="Verdana" panose="020B0604030504040204" pitchFamily="34" charset="0"/>
              </a:rPr>
              <a:t>		</a:t>
            </a:r>
          </a:p>
        </p:txBody>
      </p:sp>
      <p:sp>
        <p:nvSpPr>
          <p:cNvPr id="17" name="Rectangle 16"/>
          <p:cNvSpPr/>
          <p:nvPr/>
        </p:nvSpPr>
        <p:spPr>
          <a:xfrm>
            <a:off x="48424" y="471960"/>
            <a:ext cx="8844589" cy="352971"/>
          </a:xfrm>
          <a:prstGeom prst="rect">
            <a:avLst/>
          </a:prstGeom>
          <a:solidFill>
            <a:schemeClr val="bg1"/>
          </a:solidFill>
          <a:ln w="19050">
            <a:solidFill>
              <a:srgbClr val="62B5E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defTabSz="457200" eaLnBrk="0" fontAlgn="base" hangingPunct="0">
              <a:spcBef>
                <a:spcPct val="0"/>
              </a:spcBef>
              <a:spcAft>
                <a:spcPct val="0"/>
              </a:spcAft>
              <a:defRPr/>
            </a:pPr>
            <a:r>
              <a:rPr lang="en-GB" sz="1400"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On-boarding Headlines</a:t>
            </a:r>
            <a:endParaRPr lang="en-GB" sz="14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26" name="Rectangle 25"/>
          <p:cNvSpPr/>
          <p:nvPr/>
        </p:nvSpPr>
        <p:spPr>
          <a:xfrm>
            <a:off x="8906933" y="476239"/>
            <a:ext cx="1706134" cy="349841"/>
          </a:xfrm>
          <a:prstGeom prst="rect">
            <a:avLst/>
          </a:prstGeom>
          <a:solidFill>
            <a:schemeClr val="bg1"/>
          </a:solidFill>
          <a:ln w="19050">
            <a:solidFill>
              <a:srgbClr val="62B5E5"/>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1000" b="1" dirty="0">
                <a:solidFill>
                  <a:schemeClr val="tx1"/>
                </a:solidFill>
                <a:latin typeface="Verdana" panose="020B0604030504040204" pitchFamily="34" charset="0"/>
                <a:ea typeface="Verdana" panose="020B0604030504040204" pitchFamily="34" charset="0"/>
                <a:cs typeface="Verdana" panose="020B0604030504040204" pitchFamily="34" charset="0"/>
              </a:rPr>
              <a:t>Overall Status:</a:t>
            </a:r>
          </a:p>
        </p:txBody>
      </p:sp>
      <p:sp>
        <p:nvSpPr>
          <p:cNvPr id="27" name="Rectangle 26"/>
          <p:cNvSpPr/>
          <p:nvPr/>
        </p:nvSpPr>
        <p:spPr>
          <a:xfrm>
            <a:off x="10626987" y="468886"/>
            <a:ext cx="1447643" cy="362360"/>
          </a:xfrm>
          <a:prstGeom prst="rect">
            <a:avLst/>
          </a:prstGeom>
          <a:solidFill>
            <a:srgbClr val="FFC000"/>
          </a:solidFill>
          <a:ln w="19050">
            <a:solidFill>
              <a:srgbClr val="62B5E5"/>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GB" sz="1200"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15" name="Rectangle 14"/>
          <p:cNvSpPr/>
          <p:nvPr/>
        </p:nvSpPr>
        <p:spPr bwMode="gray">
          <a:xfrm>
            <a:off x="6252841" y="865800"/>
            <a:ext cx="5821789" cy="320576"/>
          </a:xfrm>
          <a:prstGeom prst="rect">
            <a:avLst/>
          </a:prstGeom>
          <a:solidFill>
            <a:schemeClr val="bg1"/>
          </a:solidFill>
          <a:ln w="19050" algn="ctr">
            <a:solidFill>
              <a:schemeClr val="accent3"/>
            </a:solidFill>
            <a:miter lim="800000"/>
            <a:headEnd/>
            <a:tailEnd/>
          </a:ln>
        </p:spPr>
        <p:txBody>
          <a:bodyPr wrap="square" lIns="88900" tIns="88900" rIns="88900" bIns="88900" rtlCol="0" anchor="t"/>
          <a:lstStyle/>
          <a:p>
            <a:r>
              <a:rPr lang="en-GB" sz="1000" b="1" dirty="0">
                <a:latin typeface="Verdana" panose="020B0604030504040204" pitchFamily="34" charset="0"/>
                <a:ea typeface="Verdana" panose="020B0604030504040204" pitchFamily="34" charset="0"/>
                <a:cs typeface="Verdana" panose="020B0604030504040204" pitchFamily="34" charset="0"/>
              </a:rPr>
              <a:t>A</a:t>
            </a:r>
            <a:r>
              <a:rPr lang="en-GB" sz="1000" b="1" dirty="0" smtClean="0">
                <a:latin typeface="Verdana" panose="020B0604030504040204" pitchFamily="34" charset="0"/>
                <a:ea typeface="Verdana" panose="020B0604030504040204" pitchFamily="34" charset="0"/>
                <a:cs typeface="Verdana" panose="020B0604030504040204" pitchFamily="34" charset="0"/>
              </a:rPr>
              <a:t>ssured </a:t>
            </a:r>
            <a:r>
              <a:rPr lang="en-GB" sz="1000" b="1" dirty="0">
                <a:latin typeface="Verdana" panose="020B0604030504040204" pitchFamily="34" charset="0"/>
                <a:ea typeface="Verdana" panose="020B0604030504040204" pitchFamily="34" charset="0"/>
                <a:cs typeface="Verdana" panose="020B0604030504040204" pitchFamily="34" charset="0"/>
              </a:rPr>
              <a:t>by: </a:t>
            </a:r>
            <a:r>
              <a:rPr lang="en-GB" sz="1000" dirty="0">
                <a:latin typeface="Verdana" panose="020B0604030504040204" pitchFamily="34" charset="0"/>
                <a:ea typeface="Verdana" panose="020B0604030504040204" pitchFamily="34" charset="0"/>
                <a:cs typeface="Verdana" panose="020B0604030504040204" pitchFamily="34" charset="0"/>
              </a:rPr>
              <a:t>Julia Millman</a:t>
            </a:r>
            <a:r>
              <a:rPr lang="en-GB" sz="1000" b="1" dirty="0">
                <a:latin typeface="Verdana" panose="020B0604030504040204" pitchFamily="34" charset="0"/>
                <a:ea typeface="Verdana" panose="020B0604030504040204" pitchFamily="34" charset="0"/>
                <a:cs typeface="Verdana" panose="020B0604030504040204" pitchFamily="34" charset="0"/>
              </a:rPr>
              <a:t>				</a:t>
            </a:r>
          </a:p>
        </p:txBody>
      </p:sp>
      <p:graphicFrame>
        <p:nvGraphicFramePr>
          <p:cNvPr id="16" name="Table 15"/>
          <p:cNvGraphicFramePr>
            <a:graphicFrameLocks noGrp="1"/>
          </p:cNvGraphicFramePr>
          <p:nvPr>
            <p:extLst/>
          </p:nvPr>
        </p:nvGraphicFramePr>
        <p:xfrm>
          <a:off x="62343" y="1189460"/>
          <a:ext cx="12012287" cy="5224854"/>
        </p:xfrm>
        <a:graphic>
          <a:graphicData uri="http://schemas.openxmlformats.org/drawingml/2006/table">
            <a:tbl>
              <a:tblPr>
                <a:tableStyleId>{8799B23B-EC83-4686-B30A-512413B5E67A}</a:tableStyleId>
              </a:tblPr>
              <a:tblGrid>
                <a:gridCol w="1117707">
                  <a:extLst>
                    <a:ext uri="{9D8B030D-6E8A-4147-A177-3AD203B41FA5}">
                      <a16:colId xmlns:a16="http://schemas.microsoft.com/office/drawing/2014/main" val="2321442881"/>
                    </a:ext>
                  </a:extLst>
                </a:gridCol>
                <a:gridCol w="1152491">
                  <a:extLst>
                    <a:ext uri="{9D8B030D-6E8A-4147-A177-3AD203B41FA5}">
                      <a16:colId xmlns:a16="http://schemas.microsoft.com/office/drawing/2014/main" val="20001"/>
                    </a:ext>
                  </a:extLst>
                </a:gridCol>
                <a:gridCol w="514693">
                  <a:extLst>
                    <a:ext uri="{9D8B030D-6E8A-4147-A177-3AD203B41FA5}">
                      <a16:colId xmlns:a16="http://schemas.microsoft.com/office/drawing/2014/main" val="3953097038"/>
                    </a:ext>
                  </a:extLst>
                </a:gridCol>
                <a:gridCol w="810366">
                  <a:extLst>
                    <a:ext uri="{9D8B030D-6E8A-4147-A177-3AD203B41FA5}">
                      <a16:colId xmlns:a16="http://schemas.microsoft.com/office/drawing/2014/main" val="20003"/>
                    </a:ext>
                  </a:extLst>
                </a:gridCol>
                <a:gridCol w="3006022">
                  <a:extLst>
                    <a:ext uri="{9D8B030D-6E8A-4147-A177-3AD203B41FA5}">
                      <a16:colId xmlns:a16="http://schemas.microsoft.com/office/drawing/2014/main" val="3566525515"/>
                    </a:ext>
                  </a:extLst>
                </a:gridCol>
                <a:gridCol w="3405729">
                  <a:extLst>
                    <a:ext uri="{9D8B030D-6E8A-4147-A177-3AD203B41FA5}">
                      <a16:colId xmlns:a16="http://schemas.microsoft.com/office/drawing/2014/main" val="3314289675"/>
                    </a:ext>
                  </a:extLst>
                </a:gridCol>
                <a:gridCol w="2005279">
                  <a:extLst>
                    <a:ext uri="{9D8B030D-6E8A-4147-A177-3AD203B41FA5}">
                      <a16:colId xmlns:a16="http://schemas.microsoft.com/office/drawing/2014/main" val="1318646577"/>
                    </a:ext>
                  </a:extLst>
                </a:gridCol>
              </a:tblGrid>
              <a:tr h="382290">
                <a:tc>
                  <a:txBody>
                    <a:bodyPr/>
                    <a:lstStyle/>
                    <a:p>
                      <a:pPr algn="l"/>
                      <a:r>
                        <a:rPr lang="en-GB" sz="1000" b="1" baseline="0" dirty="0" smtClean="0">
                          <a:solidFill>
                            <a:schemeClr val="bg1"/>
                          </a:solidFill>
                          <a:latin typeface="+mn-lt"/>
                          <a:ea typeface="+mn-ea"/>
                          <a:cs typeface="+mn-cs"/>
                        </a:rPr>
                        <a:t>Provider Milestones </a:t>
                      </a:r>
                      <a:endParaRPr lang="en-GB" sz="1000" b="1" dirty="0">
                        <a:solidFill>
                          <a:schemeClr val="bg1"/>
                        </a:solidFill>
                        <a:latin typeface="+mj-lt"/>
                        <a:ea typeface="Verdana" panose="020B0604030504040204" pitchFamily="34" charset="0"/>
                        <a:cs typeface="Verdana" panose="020B0604030504040204" pitchFamily="34" charset="0"/>
                      </a:endParaRPr>
                    </a:p>
                  </a:txBody>
                  <a:tcPr anchor="ctr">
                    <a:solidFill>
                      <a:srgbClr val="00A3E0"/>
                    </a:solidFill>
                  </a:tcPr>
                </a:tc>
                <a:tc>
                  <a:txBody>
                    <a:bodyPr/>
                    <a:lstStyle/>
                    <a:p>
                      <a:pPr algn="l"/>
                      <a:r>
                        <a:rPr lang="en-GB" sz="1000" b="1" dirty="0" smtClean="0">
                          <a:solidFill>
                            <a:schemeClr val="bg1"/>
                          </a:solidFill>
                          <a:latin typeface="+mj-lt"/>
                          <a:ea typeface="Verdana" panose="020B0604030504040204" pitchFamily="34" charset="0"/>
                          <a:cs typeface="Verdana" panose="020B0604030504040204" pitchFamily="34" charset="0"/>
                        </a:rPr>
                        <a:t>Use Case </a:t>
                      </a:r>
                      <a:endParaRPr lang="en-GB" sz="1000" b="1" dirty="0">
                        <a:solidFill>
                          <a:schemeClr val="bg1"/>
                        </a:solidFill>
                        <a:latin typeface="+mj-lt"/>
                        <a:ea typeface="Verdana" panose="020B0604030504040204" pitchFamily="34" charset="0"/>
                        <a:cs typeface="Verdana" panose="020B0604030504040204" pitchFamily="34" charset="0"/>
                      </a:endParaRPr>
                    </a:p>
                  </a:txBody>
                  <a:tcPr anchor="ctr">
                    <a:solidFill>
                      <a:srgbClr val="00A3E0"/>
                    </a:solidFill>
                  </a:tcPr>
                </a:tc>
                <a:tc>
                  <a:txBody>
                    <a:bodyPr/>
                    <a:lstStyle/>
                    <a:p>
                      <a:pPr algn="ctr"/>
                      <a:r>
                        <a:rPr lang="en-GB" sz="1000" b="1" dirty="0" smtClean="0">
                          <a:solidFill>
                            <a:schemeClr val="bg1"/>
                          </a:solidFill>
                        </a:rPr>
                        <a:t>RAG</a:t>
                      </a:r>
                      <a:endParaRPr lang="en-GB" sz="1000" b="1" dirty="0">
                        <a:solidFill>
                          <a:schemeClr val="bg1"/>
                        </a:solidFill>
                        <a:latin typeface="+mj-lt"/>
                        <a:ea typeface="Verdana" panose="020B0604030504040204" pitchFamily="34" charset="0"/>
                        <a:cs typeface="Verdana" panose="020B0604030504040204" pitchFamily="34" charset="0"/>
                      </a:endParaRPr>
                    </a:p>
                  </a:txBody>
                  <a:tcPr anchor="ctr">
                    <a:solidFill>
                      <a:srgbClr val="00A3E0"/>
                    </a:solidFill>
                  </a:tcPr>
                </a:tc>
                <a:tc>
                  <a:txBody>
                    <a:bodyPr/>
                    <a:lstStyle/>
                    <a:p>
                      <a:pPr lvl="0" algn="l"/>
                      <a:r>
                        <a:rPr lang="en-GB" sz="1000" b="1" dirty="0" smtClean="0">
                          <a:solidFill>
                            <a:schemeClr val="bg1"/>
                          </a:solidFill>
                          <a:latin typeface="+mj-lt"/>
                          <a:ea typeface="Verdana" panose="020B0604030504040204" pitchFamily="34" charset="0"/>
                          <a:cs typeface="Verdana" panose="020B0604030504040204" pitchFamily="34" charset="0"/>
                        </a:rPr>
                        <a:t>Forecast Date</a:t>
                      </a:r>
                      <a:endParaRPr lang="en-GB" sz="1000" b="1" dirty="0">
                        <a:solidFill>
                          <a:schemeClr val="bg1"/>
                        </a:solidFill>
                        <a:latin typeface="+mj-lt"/>
                        <a:ea typeface="Verdana" panose="020B0604030504040204" pitchFamily="34" charset="0"/>
                        <a:cs typeface="Verdana" panose="020B0604030504040204" pitchFamily="34" charset="0"/>
                      </a:endParaRPr>
                    </a:p>
                  </a:txBody>
                  <a:tcPr anchor="ctr">
                    <a:solidFill>
                      <a:srgbClr val="00A3E0"/>
                    </a:solidFill>
                  </a:tcPr>
                </a:tc>
                <a:tc>
                  <a:txBody>
                    <a:bodyPr/>
                    <a:lstStyle/>
                    <a:p>
                      <a:pPr lvl="0" algn="l"/>
                      <a:r>
                        <a:rPr lang="en-GB" sz="1000" b="1" dirty="0">
                          <a:solidFill>
                            <a:schemeClr val="bg1"/>
                          </a:solidFill>
                        </a:rPr>
                        <a:t>Progress</a:t>
                      </a:r>
                      <a:endParaRPr lang="en-GB" sz="1000" b="1" dirty="0">
                        <a:solidFill>
                          <a:schemeClr val="bg1"/>
                        </a:solidFill>
                        <a:latin typeface="+mj-lt"/>
                        <a:ea typeface="Verdana" panose="020B0604030504040204" pitchFamily="34" charset="0"/>
                        <a:cs typeface="Verdana" panose="020B0604030504040204" pitchFamily="34" charset="0"/>
                      </a:endParaRPr>
                    </a:p>
                  </a:txBody>
                  <a:tcPr anchor="ctr">
                    <a:solidFill>
                      <a:srgbClr val="00A3E0"/>
                    </a:solidFill>
                  </a:tcPr>
                </a:tc>
                <a:tc>
                  <a:txBody>
                    <a:bodyPr/>
                    <a:lstStyle/>
                    <a:p>
                      <a:pPr lvl="0" algn="l"/>
                      <a:r>
                        <a:rPr lang="en-GB" sz="1000" b="1" dirty="0">
                          <a:solidFill>
                            <a:schemeClr val="bg1"/>
                          </a:solidFill>
                          <a:latin typeface="+mj-lt"/>
                          <a:ea typeface="Verdana" panose="020B0604030504040204" pitchFamily="34" charset="0"/>
                          <a:cs typeface="Verdana" panose="020B0604030504040204" pitchFamily="34" charset="0"/>
                        </a:rPr>
                        <a:t>Planned activities</a:t>
                      </a:r>
                    </a:p>
                  </a:txBody>
                  <a:tcPr anchor="ctr">
                    <a:solidFill>
                      <a:srgbClr val="00A3E0"/>
                    </a:solidFill>
                  </a:tcPr>
                </a:tc>
                <a:tc>
                  <a:txBody>
                    <a:bodyPr/>
                    <a:lstStyle/>
                    <a:p>
                      <a:pPr marL="0" algn="l" defTabSz="914400" rtl="0" eaLnBrk="1" latinLnBrk="0" hangingPunct="1"/>
                      <a:r>
                        <a:rPr lang="en-GB" sz="1000" b="1" kern="1200" dirty="0">
                          <a:solidFill>
                            <a:schemeClr val="bg1"/>
                          </a:solidFill>
                        </a:rPr>
                        <a:t>Blockers</a:t>
                      </a:r>
                      <a:endParaRPr lang="en-GB" sz="1000" b="1" kern="1200" dirty="0">
                        <a:solidFill>
                          <a:schemeClr val="bg1"/>
                        </a:solidFill>
                        <a:latin typeface="+mn-lt"/>
                        <a:ea typeface="+mn-ea"/>
                        <a:cs typeface="+mn-cs"/>
                      </a:endParaRPr>
                    </a:p>
                  </a:txBody>
                  <a:tcPr anchor="ctr">
                    <a:solidFill>
                      <a:srgbClr val="00A3E0"/>
                    </a:solidFill>
                  </a:tcPr>
                </a:tc>
                <a:extLst>
                  <a:ext uri="{0D108BD9-81ED-4DB2-BD59-A6C34878D82A}">
                    <a16:rowId xmlns:a16="http://schemas.microsoft.com/office/drawing/2014/main" val="2999985941"/>
                  </a:ext>
                </a:extLst>
              </a:tr>
              <a:tr h="617545">
                <a:tc>
                  <a:txBody>
                    <a:bodyPr/>
                    <a:lstStyle/>
                    <a:p>
                      <a:pPr marL="171450" indent="-171450">
                        <a:buFont typeface="Wingdings" panose="05000000000000000000" pitchFamily="2" charset="2"/>
                        <a:buChar char="ü"/>
                      </a:pPr>
                      <a:r>
                        <a:rPr lang="en-GB" sz="900" b="1" baseline="0" dirty="0" smtClean="0">
                          <a:solidFill>
                            <a:schemeClr val="tx1"/>
                          </a:solidFill>
                          <a:latin typeface="+mn-lt"/>
                          <a:ea typeface="Verdana" panose="020B0604030504040204" pitchFamily="34" charset="0"/>
                          <a:cs typeface="Verdana" panose="020B0604030504040204" pitchFamily="34" charset="0"/>
                        </a:rPr>
                        <a:t>Humber</a:t>
                      </a:r>
                      <a:endParaRPr lang="en-GB" sz="900" b="1" baseline="0" dirty="0">
                        <a:solidFill>
                          <a:schemeClr val="tx1"/>
                        </a:solidFill>
                        <a:latin typeface="+mn-lt"/>
                        <a:ea typeface="Verdana" panose="020B0604030504040204" pitchFamily="34" charset="0"/>
                        <a:cs typeface="Verdana" panose="020B0604030504040204" pitchFamily="34" charset="0"/>
                      </a:endParaRPr>
                    </a:p>
                  </a:txBody>
                  <a:tcPr anchor="ctr"/>
                </a:tc>
                <a:tc>
                  <a:txBody>
                    <a:bodyPr/>
                    <a:lstStyle/>
                    <a:p>
                      <a:pPr marL="171450" indent="-171450" algn="l">
                        <a:buFont typeface="Wingdings" panose="05000000000000000000" pitchFamily="2" charset="2"/>
                        <a:buChar char="ü"/>
                      </a:pPr>
                      <a:r>
                        <a:rPr lang="en-GB" sz="900" b="1" baseline="0" dirty="0" smtClean="0">
                          <a:solidFill>
                            <a:schemeClr val="tx1"/>
                          </a:solidFill>
                          <a:latin typeface="+mn-lt"/>
                          <a:ea typeface="Verdana" panose="020B0604030504040204" pitchFamily="34" charset="0"/>
                          <a:cs typeface="Verdana" panose="020B0604030504040204" pitchFamily="34" charset="0"/>
                        </a:rPr>
                        <a:t>Mental Health</a:t>
                      </a:r>
                      <a:endParaRPr lang="en-GB" sz="900" b="1" baseline="0" dirty="0">
                        <a:solidFill>
                          <a:schemeClr val="tx1"/>
                        </a:solidFill>
                        <a:latin typeface="+mn-lt"/>
                        <a:ea typeface="Verdana" panose="020B0604030504040204" pitchFamily="34" charset="0"/>
                        <a:cs typeface="Verdana" panose="020B0604030504040204" pitchFamily="34" charset="0"/>
                      </a:endParaRPr>
                    </a:p>
                  </a:txBody>
                  <a:tcPr anchor="ctr"/>
                </a:tc>
                <a:tc>
                  <a:txBody>
                    <a:bodyPr/>
                    <a:lstStyle/>
                    <a:p>
                      <a:endParaRPr lang="en-GB" sz="900" dirty="0">
                        <a:solidFill>
                          <a:schemeClr val="tx1"/>
                        </a:solidFill>
                        <a:latin typeface="+mn-lt"/>
                        <a:ea typeface="Verdana" panose="020B0604030504040204" pitchFamily="34" charset="0"/>
                        <a:cs typeface="Verdana" panose="020B0604030504040204" pitchFamily="34" charset="0"/>
                      </a:endParaRPr>
                    </a:p>
                  </a:txBody>
                  <a:tcPr anchor="ctr">
                    <a:solidFill>
                      <a:srgbClr val="FFC000"/>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900" baseline="0" dirty="0" smtClean="0">
                          <a:solidFill>
                            <a:schemeClr val="tx1"/>
                          </a:solidFill>
                          <a:latin typeface="+mn-lt"/>
                          <a:ea typeface="Verdana" panose="020B0604030504040204" pitchFamily="34" charset="0"/>
                          <a:cs typeface="Verdana" panose="020B0604030504040204" pitchFamily="34" charset="0"/>
                        </a:rPr>
                        <a:t>19/08/20</a:t>
                      </a:r>
                      <a:endParaRPr lang="en-GB" sz="900" baseline="0" dirty="0">
                        <a:solidFill>
                          <a:schemeClr val="tx1"/>
                        </a:solidFill>
                        <a:latin typeface="+mn-lt"/>
                        <a:ea typeface="Verdana" panose="020B0604030504040204" pitchFamily="34" charset="0"/>
                        <a:cs typeface="Verdana" panose="020B0604030504040204" pitchFamily="34" charset="0"/>
                      </a:endParaRPr>
                    </a:p>
                  </a:txBody>
                  <a:tcPr>
                    <a:solidFill>
                      <a:schemeClr val="bg1"/>
                    </a:solidFill>
                  </a:tcPr>
                </a:tc>
                <a:tc>
                  <a:txBody>
                    <a:bodyPr/>
                    <a:lstStyle/>
                    <a:p>
                      <a:pPr marL="87313" marR="0" lvl="0" indent="-8731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aseline="0" dirty="0" smtClean="0">
                          <a:solidFill>
                            <a:schemeClr val="tx1"/>
                          </a:solidFill>
                          <a:latin typeface="+mn-lt"/>
                          <a:ea typeface="Verdana" panose="020B0604030504040204" pitchFamily="34" charset="0"/>
                          <a:cs typeface="Verdana" panose="020B0604030504040204" pitchFamily="34" charset="0"/>
                        </a:rPr>
                        <a:t>10 patients tested on the Prod Platform</a:t>
                      </a:r>
                    </a:p>
                    <a:p>
                      <a:pPr marL="87313" marR="0" lvl="0" indent="-8731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aseline="0" dirty="0" smtClean="0">
                          <a:solidFill>
                            <a:schemeClr val="tx1"/>
                          </a:solidFill>
                          <a:latin typeface="+mn-lt"/>
                          <a:ea typeface="Verdana" panose="020B0604030504040204" pitchFamily="34" charset="0"/>
                          <a:cs typeface="Verdana" panose="020B0604030504040204" pitchFamily="34" charset="0"/>
                        </a:rPr>
                        <a:t>Big fixes re-tested still not completed</a:t>
                      </a:r>
                    </a:p>
                  </a:txBody>
                  <a:tcPr/>
                </a:tc>
                <a:tc>
                  <a:txBody>
                    <a:bodyPr/>
                    <a:lstStyle/>
                    <a:p>
                      <a:pPr marL="87313" marR="0" lvl="0" indent="-8731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aseline="0" dirty="0" smtClean="0">
                          <a:solidFill>
                            <a:schemeClr val="tx1"/>
                          </a:solidFill>
                          <a:latin typeface="+mn-lt"/>
                        </a:rPr>
                        <a:t>Further bug fixes confirmed as clinically safe </a:t>
                      </a:r>
                    </a:p>
                    <a:p>
                      <a:pPr marL="87313" marR="0" lvl="0" indent="-8731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aseline="0" dirty="0" smtClean="0">
                          <a:solidFill>
                            <a:schemeClr val="tx1"/>
                          </a:solidFill>
                          <a:latin typeface="+mn-lt"/>
                        </a:rPr>
                        <a:t>Patient cohort into PIX server complete est. 21/08</a:t>
                      </a:r>
                    </a:p>
                    <a:p>
                      <a:pPr marL="87313" marR="0" lvl="0" indent="-8731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aseline="0" dirty="0" smtClean="0">
                          <a:solidFill>
                            <a:schemeClr val="tx1"/>
                          </a:solidFill>
                          <a:latin typeface="+mn-lt"/>
                        </a:rPr>
                        <a:t>CS testing complete </a:t>
                      </a:r>
                    </a:p>
                    <a:p>
                      <a:pPr marL="87313" marR="0" lvl="0" indent="-8731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aseline="0" dirty="0" smtClean="0">
                          <a:solidFill>
                            <a:schemeClr val="tx1"/>
                          </a:solidFill>
                          <a:latin typeface="+mn-lt"/>
                        </a:rPr>
                        <a:t>Final clinical safety report sign off from CCIO</a:t>
                      </a:r>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900" b="0" i="0" u="none" strike="noStrike" kern="1200" cap="none" spc="0" normalizeH="0" baseline="0" noProof="0" dirty="0">
                        <a:ln>
                          <a:noFill/>
                        </a:ln>
                        <a:solidFill>
                          <a:schemeClr val="tx1"/>
                        </a:solidFill>
                        <a:effectLst/>
                        <a:uLnTx/>
                        <a:uFillTx/>
                        <a:latin typeface="+mn-lt"/>
                        <a:ea typeface="Verdana" panose="020B0604030504040204" pitchFamily="34" charset="0"/>
                        <a:cs typeface="Verdana" panose="020B0604030504040204" pitchFamily="34" charset="0"/>
                      </a:endParaRPr>
                    </a:p>
                  </a:txBody>
                  <a:tcPr/>
                </a:tc>
                <a:extLst>
                  <a:ext uri="{0D108BD9-81ED-4DB2-BD59-A6C34878D82A}">
                    <a16:rowId xmlns:a16="http://schemas.microsoft.com/office/drawing/2014/main" val="25858563"/>
                  </a:ext>
                </a:extLst>
              </a:tr>
              <a:tr h="485214">
                <a:tc>
                  <a:txBody>
                    <a:bodyPr/>
                    <a:lstStyle/>
                    <a:p>
                      <a:pPr marL="171450" indent="-171450">
                        <a:buFont typeface="Wingdings" panose="05000000000000000000" pitchFamily="2" charset="2"/>
                        <a:buChar char="ü"/>
                      </a:pPr>
                      <a:r>
                        <a:rPr lang="en-GB" sz="900" b="1" baseline="0" dirty="0" smtClean="0">
                          <a:solidFill>
                            <a:schemeClr val="tx1"/>
                          </a:solidFill>
                          <a:latin typeface="+mn-lt"/>
                          <a:ea typeface="Verdana" panose="020B0604030504040204" pitchFamily="34" charset="0"/>
                          <a:cs typeface="Verdana" panose="020B0604030504040204" pitchFamily="34" charset="0"/>
                        </a:rPr>
                        <a:t>YAS </a:t>
                      </a:r>
                      <a:endParaRPr lang="en-GB" sz="900" b="1" baseline="0" dirty="0">
                        <a:solidFill>
                          <a:schemeClr val="tx1"/>
                        </a:solidFill>
                        <a:latin typeface="+mn-lt"/>
                        <a:ea typeface="Verdana" panose="020B0604030504040204" pitchFamily="34" charset="0"/>
                        <a:cs typeface="Verdana" panose="020B0604030504040204" pitchFamily="34" charset="0"/>
                      </a:endParaRPr>
                    </a:p>
                  </a:txBody>
                  <a:tcPr anchor="ctr"/>
                </a:tc>
                <a:tc>
                  <a: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GB" sz="900" b="1" baseline="0" dirty="0" smtClean="0">
                          <a:solidFill>
                            <a:schemeClr val="tx1"/>
                          </a:solidFill>
                          <a:latin typeface="+mn-lt"/>
                          <a:ea typeface="Verdana" panose="020B0604030504040204" pitchFamily="34" charset="0"/>
                          <a:cs typeface="Verdana" panose="020B0604030504040204" pitchFamily="34" charset="0"/>
                        </a:rPr>
                        <a:t>Mental Health</a:t>
                      </a:r>
                    </a:p>
                  </a:txBody>
                  <a:tcPr anchor="ctr"/>
                </a:tc>
                <a:tc>
                  <a:txBody>
                    <a:bodyPr/>
                    <a:lstStyle/>
                    <a:p>
                      <a:endParaRPr lang="en-GB" sz="900" kern="1200" dirty="0">
                        <a:solidFill>
                          <a:schemeClr val="tx1"/>
                        </a:solidFill>
                        <a:latin typeface="+mn-lt"/>
                        <a:ea typeface="Verdana" panose="020B0604030504040204" pitchFamily="34" charset="0"/>
                        <a:cs typeface="Verdana" panose="020B0604030504040204" pitchFamily="34" charset="0"/>
                      </a:endParaRPr>
                    </a:p>
                  </a:txBody>
                  <a:tcPr anchor="ctr">
                    <a:solidFill>
                      <a:srgbClr val="FFC000"/>
                    </a:solidFill>
                  </a:tcPr>
                </a:tc>
                <a:tc>
                  <a:txBody>
                    <a:bodyPr/>
                    <a:lstStyle/>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900" kern="1200" baseline="0" dirty="0" smtClean="0">
                          <a:solidFill>
                            <a:schemeClr val="tx1"/>
                          </a:solidFill>
                          <a:latin typeface="+mn-lt"/>
                          <a:ea typeface="Verdana" panose="020B0604030504040204" pitchFamily="34" charset="0"/>
                          <a:cs typeface="Verdana" panose="020B0604030504040204" pitchFamily="34" charset="0"/>
                        </a:rPr>
                        <a:t>04/10/20</a:t>
                      </a:r>
                    </a:p>
                  </a:txBody>
                  <a:tcPr>
                    <a:solidFill>
                      <a:schemeClr val="bg1"/>
                    </a:solidFill>
                  </a:tcPr>
                </a:tc>
                <a:tc>
                  <a:txBody>
                    <a:bodyPr/>
                    <a:lstStyle/>
                    <a:p>
                      <a:pPr marL="87313" marR="0" lvl="0" indent="-87313"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dirty="0" smtClean="0">
                          <a:solidFill>
                            <a:schemeClr val="tx1"/>
                          </a:solidFill>
                          <a:effectLst/>
                          <a:latin typeface="+mn-lt"/>
                          <a:ea typeface="+mn-ea"/>
                          <a:cs typeface="+mn-cs"/>
                        </a:rPr>
                        <a:t>YAS on-boarding began</a:t>
                      </a:r>
                      <a:r>
                        <a:rPr lang="en-GB" sz="900" kern="1200" baseline="0" dirty="0" smtClean="0">
                          <a:solidFill>
                            <a:schemeClr val="tx1"/>
                          </a:solidFill>
                          <a:effectLst/>
                          <a:latin typeface="+mn-lt"/>
                          <a:ea typeface="+mn-ea"/>
                          <a:cs typeface="+mn-cs"/>
                        </a:rPr>
                        <a:t> </a:t>
                      </a:r>
                      <a:r>
                        <a:rPr lang="en-GB" sz="900" kern="1200" dirty="0" smtClean="0">
                          <a:solidFill>
                            <a:schemeClr val="tx1"/>
                          </a:solidFill>
                          <a:effectLst/>
                          <a:latin typeface="+mn-lt"/>
                          <a:ea typeface="+mn-ea"/>
                          <a:cs typeface="+mn-cs"/>
                        </a:rPr>
                        <a:t>7</a:t>
                      </a:r>
                      <a:r>
                        <a:rPr lang="en-GB" sz="900" kern="1200" baseline="30000" dirty="0" smtClean="0">
                          <a:solidFill>
                            <a:schemeClr val="tx1"/>
                          </a:solidFill>
                          <a:effectLst/>
                          <a:latin typeface="+mn-lt"/>
                          <a:ea typeface="+mn-ea"/>
                          <a:cs typeface="+mn-cs"/>
                        </a:rPr>
                        <a:t>th</a:t>
                      </a:r>
                      <a:r>
                        <a:rPr lang="en-GB" sz="900" kern="1200" dirty="0" smtClean="0">
                          <a:solidFill>
                            <a:schemeClr val="tx1"/>
                          </a:solidFill>
                          <a:effectLst/>
                          <a:latin typeface="+mn-lt"/>
                          <a:ea typeface="+mn-ea"/>
                          <a:cs typeface="+mn-cs"/>
                        </a:rPr>
                        <a:t> July </a:t>
                      </a:r>
                      <a:endParaRPr lang="en-GB" sz="900" kern="1200" baseline="0" dirty="0" smtClean="0">
                        <a:solidFill>
                          <a:schemeClr val="tx1"/>
                        </a:solidFill>
                        <a:latin typeface="+mn-lt"/>
                        <a:ea typeface="Verdana" panose="020B0604030504040204" pitchFamily="34" charset="0"/>
                        <a:cs typeface="Verdana" panose="020B0604030504040204" pitchFamily="34" charset="0"/>
                      </a:endParaRPr>
                    </a:p>
                  </a:txBody>
                  <a:tcPr/>
                </a:tc>
                <a:tc>
                  <a:txBody>
                    <a:bodyPr/>
                    <a:lstStyle/>
                    <a:p>
                      <a:pPr marL="87313" marR="0" lvl="0" indent="-87313"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kern="1200" dirty="0" smtClean="0">
                          <a:solidFill>
                            <a:schemeClr val="tx1"/>
                          </a:solidFill>
                          <a:effectLst/>
                          <a:latin typeface="+mn-lt"/>
                          <a:ea typeface="+mn-ea"/>
                          <a:cs typeface="+mn-cs"/>
                        </a:rPr>
                        <a:t>Configuration</a:t>
                      </a:r>
                      <a:r>
                        <a:rPr lang="en-GB" sz="900" b="0" kern="1200" baseline="0" dirty="0" smtClean="0">
                          <a:solidFill>
                            <a:schemeClr val="tx1"/>
                          </a:solidFill>
                          <a:effectLst/>
                          <a:latin typeface="+mn-lt"/>
                          <a:ea typeface="+mn-ea"/>
                          <a:cs typeface="+mn-cs"/>
                        </a:rPr>
                        <a:t> work completed to enter Sandpit for testing </a:t>
                      </a:r>
                    </a:p>
                    <a:p>
                      <a:pPr marL="87313" marR="0" lvl="0" indent="-87313"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aseline="0" dirty="0" smtClean="0">
                          <a:solidFill>
                            <a:schemeClr val="tx1"/>
                          </a:solidFill>
                          <a:latin typeface="+mn-lt"/>
                        </a:rPr>
                        <a:t>YAS testing of MH plan completed</a:t>
                      </a:r>
                    </a:p>
                    <a:p>
                      <a:pPr marL="87313" marR="0" lvl="0" indent="-87313"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dirty="0" smtClean="0">
                          <a:solidFill>
                            <a:schemeClr val="tx1"/>
                          </a:solidFill>
                          <a:effectLst/>
                          <a:latin typeface="+mn-lt"/>
                          <a:ea typeface="+mn-ea"/>
                          <a:cs typeface="+mn-cs"/>
                        </a:rPr>
                        <a:t>Neptune release is scheduled for 4 Oct, testing including CS</a:t>
                      </a:r>
                      <a:r>
                        <a:rPr lang="en-GB" sz="900" kern="1200" baseline="0" dirty="0" smtClean="0">
                          <a:solidFill>
                            <a:schemeClr val="tx1"/>
                          </a:solidFill>
                          <a:effectLst/>
                          <a:latin typeface="+mn-lt"/>
                          <a:ea typeface="+mn-ea"/>
                          <a:cs typeface="+mn-cs"/>
                        </a:rPr>
                        <a:t> </a:t>
                      </a:r>
                      <a:r>
                        <a:rPr lang="en-GB" sz="900" kern="1200" dirty="0" smtClean="0">
                          <a:solidFill>
                            <a:schemeClr val="tx1"/>
                          </a:solidFill>
                          <a:effectLst/>
                          <a:latin typeface="+mn-lt"/>
                          <a:ea typeface="+mn-ea"/>
                          <a:cs typeface="+mn-cs"/>
                        </a:rPr>
                        <a:t>to be complete by 28 August. </a:t>
                      </a:r>
                      <a:endParaRPr lang="en-GB" sz="900" kern="1200" baseline="0" dirty="0" smtClean="0">
                        <a:solidFill>
                          <a:schemeClr val="tx1"/>
                        </a:solidFill>
                        <a:latin typeface="+mn-lt"/>
                        <a:ea typeface="Verdana" panose="020B0604030504040204" pitchFamily="34" charset="0"/>
                        <a:cs typeface="Verdana" panose="020B0604030504040204" pitchFamily="34" charset="0"/>
                      </a:endParaRPr>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900" b="0" i="0" u="none" strike="noStrike" kern="1200" cap="none" spc="0" normalizeH="0" baseline="0" noProof="0" dirty="0">
                        <a:ln>
                          <a:noFill/>
                        </a:ln>
                        <a:solidFill>
                          <a:schemeClr val="tx1"/>
                        </a:solidFill>
                        <a:effectLst/>
                        <a:uLnTx/>
                        <a:uFillTx/>
                        <a:latin typeface="+mn-lt"/>
                        <a:ea typeface="Verdana" panose="020B0604030504040204" pitchFamily="34" charset="0"/>
                        <a:cs typeface="Verdana" panose="020B0604030504040204" pitchFamily="34" charset="0"/>
                      </a:endParaRPr>
                    </a:p>
                  </a:txBody>
                  <a:tcPr/>
                </a:tc>
                <a:extLst>
                  <a:ext uri="{0D108BD9-81ED-4DB2-BD59-A6C34878D82A}">
                    <a16:rowId xmlns:a16="http://schemas.microsoft.com/office/drawing/2014/main" val="10002"/>
                  </a:ext>
                </a:extLst>
              </a:tr>
              <a:tr h="485214">
                <a:tc>
                  <a:txBody>
                    <a:bodyPr/>
                    <a:lstStyle/>
                    <a:p>
                      <a:pPr marL="171450" indent="-171450">
                        <a:buFont typeface="Wingdings" panose="05000000000000000000" pitchFamily="2" charset="2"/>
                        <a:buChar char="ü"/>
                      </a:pPr>
                      <a:r>
                        <a:rPr lang="en-GB" sz="900" b="1" baseline="0" dirty="0" smtClean="0">
                          <a:solidFill>
                            <a:schemeClr val="tx1"/>
                          </a:solidFill>
                          <a:latin typeface="+mn-lt"/>
                          <a:ea typeface="Verdana" panose="020B0604030504040204" pitchFamily="34" charset="0"/>
                          <a:cs typeface="Verdana" panose="020B0604030504040204" pitchFamily="34" charset="0"/>
                        </a:rPr>
                        <a:t>YAS - Leeds</a:t>
                      </a:r>
                      <a:endParaRPr lang="en-GB" sz="900" b="1" baseline="0" dirty="0">
                        <a:solidFill>
                          <a:schemeClr val="tx1"/>
                        </a:solidFill>
                        <a:latin typeface="+mn-lt"/>
                        <a:ea typeface="Verdana" panose="020B0604030504040204" pitchFamily="34" charset="0"/>
                        <a:cs typeface="Verdana" panose="020B0604030504040204" pitchFamily="34" charset="0"/>
                      </a:endParaRPr>
                    </a:p>
                  </a:txBody>
                  <a:tcPr anchor="ctr"/>
                </a:tc>
                <a:tc>
                  <a:txBody>
                    <a:bodyPr/>
                    <a:lstStyle/>
                    <a:p>
                      <a:pPr marL="171450" indent="-171450" algn="l">
                        <a:buFont typeface="Wingdings" panose="05000000000000000000" pitchFamily="2" charset="2"/>
                        <a:buChar char="ü"/>
                      </a:pPr>
                      <a:r>
                        <a:rPr lang="en-GB" sz="900" b="1" dirty="0" smtClean="0">
                          <a:solidFill>
                            <a:schemeClr val="tx1"/>
                          </a:solidFill>
                          <a:latin typeface="+mn-lt"/>
                          <a:ea typeface="Verdana" panose="020B0604030504040204" pitchFamily="34" charset="0"/>
                          <a:cs typeface="Verdana" panose="020B0604030504040204" pitchFamily="34" charset="0"/>
                        </a:rPr>
                        <a:t>Transfer</a:t>
                      </a:r>
                      <a:r>
                        <a:rPr lang="en-GB" sz="900" b="1" baseline="0" dirty="0" smtClean="0">
                          <a:solidFill>
                            <a:schemeClr val="tx1"/>
                          </a:solidFill>
                          <a:latin typeface="+mn-lt"/>
                          <a:ea typeface="Verdana" panose="020B0604030504040204" pitchFamily="34" charset="0"/>
                          <a:cs typeface="Verdana" panose="020B0604030504040204" pitchFamily="34" charset="0"/>
                        </a:rPr>
                        <a:t> of Care</a:t>
                      </a:r>
                      <a:endParaRPr lang="en-GB" sz="900" b="1" dirty="0">
                        <a:solidFill>
                          <a:schemeClr val="tx1"/>
                        </a:solidFill>
                        <a:latin typeface="+mn-lt"/>
                        <a:ea typeface="Verdana" panose="020B0604030504040204" pitchFamily="34" charset="0"/>
                        <a:cs typeface="Verdana" panose="020B0604030504040204" pitchFamily="34" charset="0"/>
                      </a:endParaRPr>
                    </a:p>
                  </a:txBody>
                  <a:tcPr anchor="ctr"/>
                </a:tc>
                <a:tc>
                  <a:txBody>
                    <a:bodyPr/>
                    <a:lstStyle/>
                    <a:p>
                      <a:endParaRPr lang="en-GB" sz="900" kern="1200" dirty="0">
                        <a:solidFill>
                          <a:schemeClr val="tx1"/>
                        </a:solidFill>
                        <a:latin typeface="+mn-lt"/>
                        <a:ea typeface="Verdana" panose="020B0604030504040204" pitchFamily="34" charset="0"/>
                        <a:cs typeface="Verdana" panose="020B0604030504040204" pitchFamily="34" charset="0"/>
                      </a:endParaRPr>
                    </a:p>
                  </a:txBody>
                  <a:tcPr anchor="ctr">
                    <a:solidFill>
                      <a:srgbClr val="43B02A"/>
                    </a:solidFill>
                  </a:tcPr>
                </a:tc>
                <a:tc>
                  <a:txBody>
                    <a:bodyPr/>
                    <a:lstStyle/>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900" kern="1200" baseline="0" dirty="0" smtClean="0">
                        <a:solidFill>
                          <a:schemeClr val="tx1"/>
                        </a:solidFill>
                        <a:latin typeface="+mn-lt"/>
                        <a:ea typeface="Verdana" panose="020B0604030504040204" pitchFamily="34" charset="0"/>
                        <a:cs typeface="Verdana" panose="020B0604030504040204" pitchFamily="34" charset="0"/>
                      </a:endParaRPr>
                    </a:p>
                  </a:txBody>
                  <a:tcPr>
                    <a:solidFill>
                      <a:srgbClr val="43B02A"/>
                    </a:solidFill>
                  </a:tcPr>
                </a:tc>
                <a:tc>
                  <a:txBody>
                    <a:bodyPr/>
                    <a:lstStyle/>
                    <a:p>
                      <a:pPr marL="87313" marR="0" lvl="0" indent="-87313"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smtClean="0">
                          <a:solidFill>
                            <a:schemeClr val="tx1"/>
                          </a:solidFill>
                          <a:latin typeface="+mn-lt"/>
                          <a:ea typeface="Verdana" panose="020B0604030504040204" pitchFamily="34" charset="0"/>
                          <a:cs typeface="Verdana" panose="020B0604030504040204" pitchFamily="34" charset="0"/>
                        </a:rPr>
                        <a:t>Go live completed 30</a:t>
                      </a:r>
                      <a:r>
                        <a:rPr lang="en-GB" sz="900" kern="1200" baseline="30000" dirty="0" smtClean="0">
                          <a:solidFill>
                            <a:schemeClr val="tx1"/>
                          </a:solidFill>
                          <a:latin typeface="+mn-lt"/>
                          <a:ea typeface="Verdana" panose="020B0604030504040204" pitchFamily="34" charset="0"/>
                          <a:cs typeface="Verdana" panose="020B0604030504040204" pitchFamily="34" charset="0"/>
                        </a:rPr>
                        <a:t>th</a:t>
                      </a:r>
                      <a:r>
                        <a:rPr lang="en-GB" sz="900" kern="1200" baseline="0" dirty="0" smtClean="0">
                          <a:solidFill>
                            <a:schemeClr val="tx1"/>
                          </a:solidFill>
                          <a:latin typeface="+mn-lt"/>
                          <a:ea typeface="Verdana" panose="020B0604030504040204" pitchFamily="34" charset="0"/>
                          <a:cs typeface="Verdana" panose="020B0604030504040204" pitchFamily="34" charset="0"/>
                        </a:rPr>
                        <a:t> June</a:t>
                      </a:r>
                    </a:p>
                    <a:p>
                      <a:pPr marL="87313" marR="0" lvl="0" indent="-87313"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dirty="0" smtClean="0">
                          <a:solidFill>
                            <a:schemeClr val="tx1"/>
                          </a:solidFill>
                          <a:effectLst/>
                          <a:latin typeface="+mn-lt"/>
                          <a:ea typeface="+mn-ea"/>
                          <a:cs typeface="+mn-cs"/>
                        </a:rPr>
                        <a:t>Completed on boarding suite and are now looking to progress consuming regionally</a:t>
                      </a:r>
                      <a:endParaRPr lang="en-GB" sz="200" kern="1200" baseline="0" dirty="0" smtClean="0">
                        <a:solidFill>
                          <a:schemeClr val="tx1"/>
                        </a:solidFill>
                        <a:latin typeface="+mn-lt"/>
                        <a:ea typeface="Verdana" panose="020B0604030504040204" pitchFamily="34" charset="0"/>
                        <a:cs typeface="Verdana" panose="020B0604030504040204" pitchFamily="34" charset="0"/>
                      </a:endParaRPr>
                    </a:p>
                  </a:txBody>
                  <a:tcPr/>
                </a:tc>
                <a:tc>
                  <a:txBody>
                    <a:bodyPr/>
                    <a:lstStyle/>
                    <a:p>
                      <a:pPr marL="87313" marR="0" lvl="0" indent="-87313"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smtClean="0">
                          <a:solidFill>
                            <a:schemeClr val="tx1"/>
                          </a:solidFill>
                          <a:latin typeface="+mn-lt"/>
                          <a:ea typeface="Verdana" panose="020B0604030504040204" pitchFamily="34" charset="0"/>
                          <a:cs typeface="Verdana" panose="020B0604030504040204" pitchFamily="34" charset="0"/>
                        </a:rPr>
                        <a:t>Complete remaining YAS ToC bug fixes </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900" kern="1200" baseline="0" dirty="0" smtClean="0">
                        <a:solidFill>
                          <a:schemeClr val="tx1"/>
                        </a:solidFill>
                        <a:latin typeface="+mn-lt"/>
                        <a:ea typeface="Verdana" panose="020B0604030504040204" pitchFamily="34" charset="0"/>
                        <a:cs typeface="Verdana" panose="020B0604030504040204" pitchFamily="34" charset="0"/>
                      </a:endParaRPr>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900" b="0" i="0" u="none" strike="noStrike" kern="1200" cap="none" spc="0" normalizeH="0" baseline="0" noProof="0" dirty="0">
                        <a:ln>
                          <a:noFill/>
                        </a:ln>
                        <a:solidFill>
                          <a:schemeClr val="tx1"/>
                        </a:solidFill>
                        <a:effectLst/>
                        <a:uLnTx/>
                        <a:uFillTx/>
                        <a:latin typeface="+mn-lt"/>
                        <a:ea typeface="Verdana" panose="020B0604030504040204" pitchFamily="34" charset="0"/>
                        <a:cs typeface="Verdana" panose="020B0604030504040204" pitchFamily="34" charset="0"/>
                      </a:endParaRPr>
                    </a:p>
                  </a:txBody>
                  <a:tcPr/>
                </a:tc>
                <a:extLst>
                  <a:ext uri="{0D108BD9-81ED-4DB2-BD59-A6C34878D82A}">
                    <a16:rowId xmlns:a16="http://schemas.microsoft.com/office/drawing/2014/main" val="1663450693"/>
                  </a:ext>
                </a:extLst>
              </a:tr>
              <a:tr h="485214">
                <a:tc>
                  <a:txBody>
                    <a:bodyPr/>
                    <a:lstStyle/>
                    <a:p>
                      <a:pPr marL="171450" indent="-171450">
                        <a:buFont typeface="Wingdings" panose="05000000000000000000" pitchFamily="2" charset="2"/>
                        <a:buChar char="ü"/>
                      </a:pPr>
                      <a:r>
                        <a:rPr lang="en-GB" sz="900" b="1" dirty="0" smtClean="0">
                          <a:solidFill>
                            <a:schemeClr val="tx1"/>
                          </a:solidFill>
                          <a:latin typeface="+mn-lt"/>
                          <a:ea typeface="Verdana" panose="020B0604030504040204" pitchFamily="34" charset="0"/>
                          <a:cs typeface="Verdana" panose="020B0604030504040204" pitchFamily="34" charset="0"/>
                        </a:rPr>
                        <a:t>Rotherham</a:t>
                      </a:r>
                      <a:endParaRPr lang="en-GB" sz="900" b="1" dirty="0">
                        <a:solidFill>
                          <a:schemeClr val="tx1"/>
                        </a:solidFill>
                        <a:latin typeface="+mn-lt"/>
                        <a:ea typeface="Verdana" panose="020B0604030504040204" pitchFamily="34" charset="0"/>
                        <a:cs typeface="Verdana" panose="020B0604030504040204" pitchFamily="34" charset="0"/>
                      </a:endParaRPr>
                    </a:p>
                  </a:txBody>
                  <a:tcPr anchor="ctr"/>
                </a:tc>
                <a:tc>
                  <a: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GB" sz="900" b="1" dirty="0" smtClean="0">
                          <a:solidFill>
                            <a:schemeClr val="tx1"/>
                          </a:solidFill>
                          <a:latin typeface="+mn-lt"/>
                          <a:ea typeface="Verdana" panose="020B0604030504040204" pitchFamily="34" charset="0"/>
                          <a:cs typeface="Verdana" panose="020B0604030504040204" pitchFamily="34" charset="0"/>
                        </a:rPr>
                        <a:t>Transfer</a:t>
                      </a:r>
                      <a:r>
                        <a:rPr lang="en-GB" sz="900" b="1" baseline="0" dirty="0" smtClean="0">
                          <a:solidFill>
                            <a:schemeClr val="tx1"/>
                          </a:solidFill>
                          <a:latin typeface="+mn-lt"/>
                          <a:ea typeface="Verdana" panose="020B0604030504040204" pitchFamily="34" charset="0"/>
                          <a:cs typeface="Verdana" panose="020B0604030504040204" pitchFamily="34" charset="0"/>
                        </a:rPr>
                        <a:t> of Care</a:t>
                      </a:r>
                      <a:endParaRPr lang="en-GB" sz="900" b="1" dirty="0" smtClean="0">
                        <a:solidFill>
                          <a:schemeClr val="tx1"/>
                        </a:solidFill>
                        <a:latin typeface="+mn-lt"/>
                        <a:ea typeface="Verdana" panose="020B0604030504040204" pitchFamily="34" charset="0"/>
                        <a:cs typeface="Verdana" panose="020B0604030504040204" pitchFamily="34" charset="0"/>
                      </a:endParaRPr>
                    </a:p>
                  </a:txBody>
                  <a:tcPr anchor="ctr"/>
                </a:tc>
                <a:tc>
                  <a:txBody>
                    <a:bodyPr/>
                    <a:lstStyle/>
                    <a:p>
                      <a:endParaRPr lang="en-GB" sz="900" dirty="0">
                        <a:solidFill>
                          <a:schemeClr val="tx1"/>
                        </a:solidFill>
                        <a:latin typeface="+mn-lt"/>
                        <a:ea typeface="Verdana" panose="020B0604030504040204" pitchFamily="34" charset="0"/>
                        <a:cs typeface="Verdana" panose="020B0604030504040204" pitchFamily="34" charset="0"/>
                      </a:endParaRPr>
                    </a:p>
                  </a:txBody>
                  <a:tcPr anchor="ctr">
                    <a:solidFill>
                      <a:srgbClr val="FFC000"/>
                    </a:solidFill>
                  </a:tcPr>
                </a:tc>
                <a:tc>
                  <a:txBody>
                    <a:bodyPr/>
                    <a:lstStyle/>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900" kern="1200" baseline="0" dirty="0" smtClean="0">
                          <a:solidFill>
                            <a:schemeClr val="tx1"/>
                          </a:solidFill>
                          <a:latin typeface="+mn-lt"/>
                          <a:ea typeface="Verdana" panose="020B0604030504040204" pitchFamily="34" charset="0"/>
                          <a:cs typeface="Verdana" panose="020B0604030504040204" pitchFamily="34" charset="0"/>
                        </a:rPr>
                        <a:t>19/08/20</a:t>
                      </a:r>
                    </a:p>
                  </a:txBody>
                  <a:tcPr>
                    <a:solidFill>
                      <a:schemeClr val="bg1"/>
                    </a:solidFill>
                  </a:tcPr>
                </a:tc>
                <a:tc>
                  <a:txBody>
                    <a:bodyPr/>
                    <a:lstStyle/>
                    <a:p>
                      <a:pPr marL="87313" marR="0" lvl="0" indent="-87313"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smtClean="0">
                          <a:solidFill>
                            <a:schemeClr val="tx1"/>
                          </a:solidFill>
                          <a:latin typeface="+mn-lt"/>
                        </a:rPr>
                        <a:t>Testing confirmed testing has fixed the Meditech bug</a:t>
                      </a:r>
                      <a:endParaRPr lang="en-GB" sz="900" kern="1200" baseline="0" dirty="0">
                        <a:solidFill>
                          <a:schemeClr val="tx1"/>
                        </a:solidFill>
                        <a:latin typeface="+mn-lt"/>
                      </a:endParaRPr>
                    </a:p>
                  </a:txBody>
                  <a:tcPr/>
                </a:tc>
                <a:tc>
                  <a:txBody>
                    <a:bodyPr/>
                    <a:lstStyle/>
                    <a:p>
                      <a:pPr marL="87313" lvl="0" indent="-87313">
                        <a:buFont typeface="Arial" panose="020B0604020202020204" pitchFamily="34" charset="0"/>
                        <a:buChar char="•"/>
                      </a:pPr>
                      <a:r>
                        <a:rPr lang="en-GB" sz="900" kern="1200" baseline="0" dirty="0" smtClean="0">
                          <a:solidFill>
                            <a:schemeClr val="tx1"/>
                          </a:solidFill>
                          <a:latin typeface="+mn-lt"/>
                          <a:ea typeface="Verdana" panose="020B0604030504040204" pitchFamily="34" charset="0"/>
                          <a:cs typeface="Verdana" panose="020B0604030504040204" pitchFamily="34" charset="0"/>
                        </a:rPr>
                        <a:t>Clinical Safety assured </a:t>
                      </a:r>
                    </a:p>
                    <a:p>
                      <a:pPr marL="87313" lvl="0" indent="-87313">
                        <a:buFont typeface="Arial" panose="020B0604020202020204" pitchFamily="34" charset="0"/>
                        <a:buChar char="•"/>
                      </a:pPr>
                      <a:r>
                        <a:rPr lang="en-GB" sz="900" kern="1200" baseline="0" dirty="0" smtClean="0">
                          <a:solidFill>
                            <a:schemeClr val="tx1"/>
                          </a:solidFill>
                          <a:latin typeface="+mn-lt"/>
                          <a:ea typeface="Verdana" panose="020B0604030504040204" pitchFamily="34" charset="0"/>
                          <a:cs typeface="Verdana" panose="020B0604030504040204" pitchFamily="34" charset="0"/>
                        </a:rPr>
                        <a:t>Go Live meeting scheduled 17/08/20</a:t>
                      </a:r>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900" b="0" i="0" u="none" strike="noStrike" kern="1200" cap="none" spc="0" normalizeH="0" baseline="0" noProof="0" dirty="0">
                        <a:ln>
                          <a:noFill/>
                        </a:ln>
                        <a:solidFill>
                          <a:schemeClr val="tx1"/>
                        </a:solidFill>
                        <a:effectLst/>
                        <a:uLnTx/>
                        <a:uFillTx/>
                        <a:latin typeface="+mn-lt"/>
                        <a:ea typeface="Verdana" panose="020B0604030504040204" pitchFamily="34" charset="0"/>
                        <a:cs typeface="Verdana" panose="020B0604030504040204" pitchFamily="34" charset="0"/>
                      </a:endParaRPr>
                    </a:p>
                  </a:txBody>
                  <a:tcPr/>
                </a:tc>
                <a:extLst>
                  <a:ext uri="{0D108BD9-81ED-4DB2-BD59-A6C34878D82A}">
                    <a16:rowId xmlns:a16="http://schemas.microsoft.com/office/drawing/2014/main" val="10004"/>
                  </a:ext>
                </a:extLst>
              </a:tr>
              <a:tr h="617545">
                <a:tc>
                  <a:txBody>
                    <a:bodyPr/>
                    <a:lstStyle/>
                    <a:p>
                      <a:pPr marL="171450" indent="-171450">
                        <a:buFont typeface="Wingdings" panose="05000000000000000000" pitchFamily="2" charset="2"/>
                        <a:buChar char="ü"/>
                      </a:pPr>
                      <a:r>
                        <a:rPr lang="en-GB" sz="900" b="1" dirty="0" smtClean="0">
                          <a:solidFill>
                            <a:schemeClr val="tx1"/>
                          </a:solidFill>
                          <a:latin typeface="+mn-lt"/>
                          <a:ea typeface="Verdana" panose="020B0604030504040204" pitchFamily="34" charset="0"/>
                          <a:cs typeface="Verdana" panose="020B0604030504040204" pitchFamily="34" charset="0"/>
                        </a:rPr>
                        <a:t>York</a:t>
                      </a:r>
                      <a:endParaRPr lang="en-GB" sz="900" b="1" dirty="0">
                        <a:solidFill>
                          <a:schemeClr val="tx1"/>
                        </a:solidFill>
                        <a:latin typeface="+mn-lt"/>
                        <a:ea typeface="Verdana" panose="020B0604030504040204" pitchFamily="34" charset="0"/>
                        <a:cs typeface="Verdana" panose="020B0604030504040204" pitchFamily="34" charset="0"/>
                      </a:endParaRPr>
                    </a:p>
                  </a:txBody>
                  <a:tcPr anchor="ctr"/>
                </a:tc>
                <a:tc>
                  <a: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GB" sz="900" b="1" dirty="0" smtClean="0">
                          <a:solidFill>
                            <a:schemeClr val="tx1"/>
                          </a:solidFill>
                          <a:latin typeface="+mn-lt"/>
                          <a:ea typeface="Verdana" panose="020B0604030504040204" pitchFamily="34" charset="0"/>
                          <a:cs typeface="Verdana" panose="020B0604030504040204" pitchFamily="34" charset="0"/>
                        </a:rPr>
                        <a:t>Data provision</a:t>
                      </a:r>
                    </a:p>
                  </a:txBody>
                  <a:tcPr anchor="ctr"/>
                </a:tc>
                <a:tc>
                  <a:txBody>
                    <a:bodyPr/>
                    <a:lstStyle/>
                    <a:p>
                      <a:endParaRPr lang="en-GB" sz="900" kern="1200" dirty="0">
                        <a:solidFill>
                          <a:schemeClr val="tx1"/>
                        </a:solidFill>
                        <a:latin typeface="+mn-lt"/>
                        <a:ea typeface="Verdana" panose="020B0604030504040204" pitchFamily="34" charset="0"/>
                        <a:cs typeface="Verdana" panose="020B0604030504040204" pitchFamily="34" charset="0"/>
                      </a:endParaRPr>
                    </a:p>
                  </a:txBody>
                  <a:tcPr anchor="ctr">
                    <a:solidFill>
                      <a:srgbClr val="FFC000"/>
                    </a:solidFill>
                  </a:tcPr>
                </a:tc>
                <a:tc>
                  <a:txBody>
                    <a:bodyPr/>
                    <a:lstStyle/>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900" kern="1200" baseline="0" dirty="0" smtClean="0">
                          <a:solidFill>
                            <a:schemeClr val="tx1"/>
                          </a:solidFill>
                          <a:latin typeface="+mn-lt"/>
                          <a:ea typeface="Verdana" panose="020B0604030504040204" pitchFamily="34" charset="0"/>
                          <a:cs typeface="Verdana" panose="020B0604030504040204" pitchFamily="34" charset="0"/>
                        </a:rPr>
                        <a:t>09/09/20</a:t>
                      </a:r>
                    </a:p>
                  </a:txBody>
                  <a:tcPr>
                    <a:solidFill>
                      <a:schemeClr val="bg1"/>
                    </a:solidFill>
                  </a:tcPr>
                </a:tc>
                <a:tc>
                  <a:txBody>
                    <a:bodyPr/>
                    <a:lstStyle/>
                    <a:p>
                      <a:pPr marL="87313" marR="0" lvl="0" indent="-8731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aseline="0" dirty="0" smtClean="0">
                          <a:solidFill>
                            <a:schemeClr val="tx1"/>
                          </a:solidFill>
                          <a:latin typeface="+mj-lt"/>
                          <a:ea typeface="Verdana" panose="020B0604030504040204" pitchFamily="34" charset="0"/>
                          <a:cs typeface="Verdana" panose="020B0604030504040204" pitchFamily="34" charset="0"/>
                        </a:rPr>
                        <a:t>Agreement to move to go live without ‘includes’</a:t>
                      </a:r>
                    </a:p>
                    <a:p>
                      <a:pPr marL="87313" marR="0" lvl="0" indent="-8731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900" baseline="0" dirty="0" smtClean="0">
                        <a:solidFill>
                          <a:schemeClr val="tx1"/>
                        </a:solidFill>
                        <a:latin typeface="+mj-lt"/>
                        <a:ea typeface="Verdana" panose="020B0604030504040204" pitchFamily="34" charset="0"/>
                        <a:cs typeface="Verdana" panose="020B0604030504040204" pitchFamily="34" charset="0"/>
                      </a:endParaRPr>
                    </a:p>
                  </a:txBody>
                  <a:tcPr/>
                </a:tc>
                <a:tc>
                  <a:txBody>
                    <a:bodyPr/>
                    <a:lstStyle/>
                    <a:p>
                      <a:pPr marL="87313" marR="0" lvl="0" indent="-8731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smtClean="0">
                          <a:solidFill>
                            <a:schemeClr val="tx1"/>
                          </a:solidFill>
                          <a:latin typeface="+mn-lt"/>
                          <a:ea typeface="Verdana" panose="020B0604030504040204" pitchFamily="34" charset="0"/>
                          <a:cs typeface="Verdana" panose="020B0604030504040204" pitchFamily="34" charset="0"/>
                        </a:rPr>
                        <a:t>Completion of onboarding document to move into the onboarding suite </a:t>
                      </a:r>
                    </a:p>
                    <a:p>
                      <a:pPr marL="87313" marR="0" lvl="0" indent="-8731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smtClean="0">
                          <a:solidFill>
                            <a:schemeClr val="tx1"/>
                          </a:solidFill>
                          <a:latin typeface="+mn-lt"/>
                          <a:ea typeface="Verdana" panose="020B0604030504040204" pitchFamily="34" charset="0"/>
                          <a:cs typeface="Verdana" panose="020B0604030504040204" pitchFamily="34" charset="0"/>
                        </a:rPr>
                        <a:t>UAT and Clinical safety testing of York dataset</a:t>
                      </a:r>
                    </a:p>
                    <a:p>
                      <a:pPr marL="87313" marR="0" lvl="0" indent="-8731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smtClean="0">
                          <a:solidFill>
                            <a:schemeClr val="tx1"/>
                          </a:solidFill>
                          <a:latin typeface="+mn-lt"/>
                          <a:ea typeface="Verdana" panose="020B0604030504040204" pitchFamily="34" charset="0"/>
                          <a:cs typeface="Verdana" panose="020B0604030504040204" pitchFamily="34" charset="0"/>
                        </a:rPr>
                        <a:t>Schedule go live meeting scheduled</a:t>
                      </a:r>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900" b="0" i="0" u="none" strike="noStrike" kern="1200" cap="none" spc="0" normalizeH="0" baseline="0" noProof="0" dirty="0">
                        <a:ln>
                          <a:noFill/>
                        </a:ln>
                        <a:solidFill>
                          <a:schemeClr val="tx1"/>
                        </a:solidFill>
                        <a:effectLst/>
                        <a:uLnTx/>
                        <a:uFillTx/>
                        <a:latin typeface="+mn-lt"/>
                        <a:ea typeface="Verdana" panose="020B0604030504040204" pitchFamily="34" charset="0"/>
                        <a:cs typeface="Verdana" panose="020B0604030504040204" pitchFamily="34" charset="0"/>
                      </a:endParaRPr>
                    </a:p>
                  </a:txBody>
                  <a:tcPr/>
                </a:tc>
                <a:extLst>
                  <a:ext uri="{0D108BD9-81ED-4DB2-BD59-A6C34878D82A}">
                    <a16:rowId xmlns:a16="http://schemas.microsoft.com/office/drawing/2014/main" val="10005"/>
                  </a:ext>
                </a:extLst>
              </a:tr>
              <a:tr h="485214">
                <a:tc>
                  <a:txBody>
                    <a:bodyPr/>
                    <a:lstStyle/>
                    <a:p>
                      <a:pPr marL="171450" indent="-171450">
                        <a:buFont typeface="Wingdings" panose="05000000000000000000" pitchFamily="2" charset="2"/>
                        <a:buChar char="ü"/>
                      </a:pPr>
                      <a:r>
                        <a:rPr lang="en-GB" sz="900" b="1" dirty="0" smtClean="0">
                          <a:solidFill>
                            <a:schemeClr val="tx1"/>
                          </a:solidFill>
                          <a:latin typeface="+mn-lt"/>
                          <a:ea typeface="Verdana" panose="020B0604030504040204" pitchFamily="34" charset="0"/>
                          <a:cs typeface="Verdana" panose="020B0604030504040204" pitchFamily="34" charset="0"/>
                        </a:rPr>
                        <a:t>NLAG</a:t>
                      </a:r>
                      <a:endParaRPr lang="en-GB" sz="900" b="1" dirty="0">
                        <a:solidFill>
                          <a:schemeClr val="tx1"/>
                        </a:solidFill>
                        <a:latin typeface="+mn-lt"/>
                        <a:ea typeface="Verdana" panose="020B0604030504040204" pitchFamily="34" charset="0"/>
                        <a:cs typeface="Verdana" panose="020B0604030504040204" pitchFamily="34" charset="0"/>
                      </a:endParaRPr>
                    </a:p>
                  </a:txBody>
                  <a:tcPr anchor="ctr"/>
                </a:tc>
                <a:tc>
                  <a: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GB" sz="900" b="1" dirty="0" smtClean="0">
                          <a:solidFill>
                            <a:schemeClr val="tx1"/>
                          </a:solidFill>
                          <a:latin typeface="+mn-lt"/>
                          <a:ea typeface="Verdana" panose="020B0604030504040204" pitchFamily="34" charset="0"/>
                          <a:cs typeface="Verdana" panose="020B0604030504040204" pitchFamily="34" charset="0"/>
                        </a:rPr>
                        <a:t>Data provision</a:t>
                      </a:r>
                    </a:p>
                  </a:txBody>
                  <a:tcPr anchor="ctr"/>
                </a:tc>
                <a:tc>
                  <a:txBody>
                    <a:bodyPr/>
                    <a:lstStyle/>
                    <a:p>
                      <a:endParaRPr lang="en-GB" sz="900" kern="1200" dirty="0">
                        <a:solidFill>
                          <a:schemeClr val="tx1"/>
                        </a:solidFill>
                        <a:latin typeface="+mn-lt"/>
                        <a:ea typeface="Verdana" panose="020B0604030504040204" pitchFamily="34" charset="0"/>
                        <a:cs typeface="Verdana" panose="020B0604030504040204" pitchFamily="34" charset="0"/>
                      </a:endParaRPr>
                    </a:p>
                  </a:txBody>
                  <a:tcPr anchor="ctr">
                    <a:solidFill>
                      <a:srgbClr val="FFC000"/>
                    </a:solidFill>
                  </a:tcPr>
                </a:tc>
                <a:tc>
                  <a:txBody>
                    <a:bodyPr/>
                    <a:lstStyle/>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900" kern="1200" baseline="0" dirty="0" smtClean="0">
                          <a:solidFill>
                            <a:schemeClr val="tx1"/>
                          </a:solidFill>
                          <a:latin typeface="+mn-lt"/>
                          <a:ea typeface="Verdana" panose="020B0604030504040204" pitchFamily="34" charset="0"/>
                          <a:cs typeface="Verdana" panose="020B0604030504040204" pitchFamily="34" charset="0"/>
                        </a:rPr>
                        <a:t>16/09/20</a:t>
                      </a:r>
                    </a:p>
                  </a:txBody>
                  <a:tcPr>
                    <a:solidFill>
                      <a:schemeClr val="bg1"/>
                    </a:solidFill>
                  </a:tcPr>
                </a:tc>
                <a:tc>
                  <a:txBody>
                    <a:bodyPr/>
                    <a:lstStyle/>
                    <a:p>
                      <a:pPr marL="87313" marR="0" lvl="0" indent="-87313"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smtClean="0">
                          <a:solidFill>
                            <a:schemeClr val="tx1"/>
                          </a:solidFill>
                          <a:latin typeface="+mn-lt"/>
                          <a:ea typeface="Verdana" panose="020B0604030504040204" pitchFamily="34" charset="0"/>
                          <a:cs typeface="Verdana" panose="020B0604030504040204" pitchFamily="34" charset="0"/>
                        </a:rPr>
                        <a:t>Docker installed onto a clean windows machine</a:t>
                      </a:r>
                    </a:p>
                  </a:txBody>
                  <a:tcPr/>
                </a:tc>
                <a:tc>
                  <a:txBody>
                    <a:bodyPr/>
                    <a:lstStyle/>
                    <a:p>
                      <a:pPr marL="87313" marR="0" lvl="0" indent="-87313"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87313" algn="l"/>
                        </a:tabLst>
                        <a:defRPr/>
                      </a:pPr>
                      <a:r>
                        <a:rPr lang="en-GB" sz="900" kern="1200" baseline="0" dirty="0" smtClean="0">
                          <a:solidFill>
                            <a:schemeClr val="tx1"/>
                          </a:solidFill>
                          <a:latin typeface="+mn-lt"/>
                          <a:ea typeface="Verdana" panose="020B0604030504040204" pitchFamily="34" charset="0"/>
                          <a:cs typeface="Verdana" panose="020B0604030504040204" pitchFamily="34" charset="0"/>
                        </a:rPr>
                        <a:t>Connect to the test harness following return of the onboarding document</a:t>
                      </a:r>
                    </a:p>
                    <a:p>
                      <a:pPr marL="87313" marR="0" lvl="0" indent="-87313"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87313" algn="l"/>
                        </a:tabLst>
                        <a:defRPr/>
                      </a:pPr>
                      <a:r>
                        <a:rPr lang="en-GB" sz="900" kern="1200" baseline="0" dirty="0" smtClean="0">
                          <a:solidFill>
                            <a:schemeClr val="tx1"/>
                          </a:solidFill>
                          <a:latin typeface="+mn-lt"/>
                          <a:ea typeface="Verdana" panose="020B0604030504040204" pitchFamily="34" charset="0"/>
                          <a:cs typeface="Verdana" panose="020B0604030504040204" pitchFamily="34" charset="0"/>
                        </a:rPr>
                        <a:t>UAT and Clinical safety testing </a:t>
                      </a:r>
                    </a:p>
                    <a:p>
                      <a:pPr marL="87313" marR="0" lvl="0" indent="-87313"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87313" algn="l"/>
                        </a:tabLst>
                        <a:defRPr/>
                      </a:pPr>
                      <a:r>
                        <a:rPr lang="en-GB" sz="900" kern="1200" baseline="0" dirty="0" smtClean="0">
                          <a:solidFill>
                            <a:schemeClr val="tx1"/>
                          </a:solidFill>
                          <a:latin typeface="+mn-lt"/>
                          <a:ea typeface="Verdana" panose="020B0604030504040204" pitchFamily="34" charset="0"/>
                          <a:cs typeface="Verdana" panose="020B0604030504040204" pitchFamily="34" charset="0"/>
                        </a:rPr>
                        <a:t>IG and TA documents returned</a:t>
                      </a:r>
                      <a:endParaRPr lang="en-GB" sz="900" kern="1200" baseline="0" dirty="0">
                        <a:solidFill>
                          <a:schemeClr val="tx1"/>
                        </a:solidFill>
                        <a:latin typeface="+mn-lt"/>
                        <a:ea typeface="Verdana" panose="020B0604030504040204" pitchFamily="34" charset="0"/>
                        <a:cs typeface="Verdana" panose="020B060403050404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900" b="0" i="0" u="none" strike="noStrike" kern="1200" cap="none" spc="0" normalizeH="0" baseline="0" noProof="0" dirty="0">
                        <a:ln>
                          <a:noFill/>
                        </a:ln>
                        <a:solidFill>
                          <a:srgbClr val="FF0000"/>
                        </a:solidFill>
                        <a:effectLst/>
                        <a:uLnTx/>
                        <a:uFillTx/>
                        <a:latin typeface="+mn-lt"/>
                        <a:ea typeface="Verdana" panose="020B0604030504040204" pitchFamily="34" charset="0"/>
                        <a:cs typeface="Verdana" panose="020B0604030504040204" pitchFamily="34" charset="0"/>
                      </a:endParaRPr>
                    </a:p>
                  </a:txBody>
                  <a:tcPr/>
                </a:tc>
                <a:extLst>
                  <a:ext uri="{0D108BD9-81ED-4DB2-BD59-A6C34878D82A}">
                    <a16:rowId xmlns:a16="http://schemas.microsoft.com/office/drawing/2014/main" val="10006"/>
                  </a:ext>
                </a:extLst>
              </a:tr>
              <a:tr h="485214">
                <a:tc>
                  <a:txBody>
                    <a:bodyPr/>
                    <a:lstStyle/>
                    <a:p>
                      <a:pPr marL="171450" indent="-171450">
                        <a:buFont typeface="Wingdings" panose="05000000000000000000" pitchFamily="2" charset="2"/>
                        <a:buChar char="ü"/>
                      </a:pPr>
                      <a:r>
                        <a:rPr lang="en-GB" sz="900" b="1" dirty="0" smtClean="0">
                          <a:solidFill>
                            <a:schemeClr val="tx1"/>
                          </a:solidFill>
                          <a:latin typeface="+mn-lt"/>
                          <a:ea typeface="Verdana" panose="020B0604030504040204" pitchFamily="34" charset="0"/>
                          <a:cs typeface="Verdana" panose="020B0604030504040204" pitchFamily="34" charset="0"/>
                        </a:rPr>
                        <a:t>NYCC</a:t>
                      </a:r>
                      <a:endParaRPr lang="en-GB" sz="900" b="1" dirty="0">
                        <a:solidFill>
                          <a:schemeClr val="tx1"/>
                        </a:solidFill>
                        <a:latin typeface="+mn-lt"/>
                        <a:ea typeface="Verdana" panose="020B0604030504040204" pitchFamily="34" charset="0"/>
                        <a:cs typeface="Verdana" panose="020B0604030504040204" pitchFamily="34" charset="0"/>
                      </a:endParaRPr>
                    </a:p>
                  </a:txBody>
                  <a:tcPr anchor="ctr"/>
                </a:tc>
                <a:tc>
                  <a: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GB" sz="900" b="1" dirty="0" smtClean="0">
                          <a:solidFill>
                            <a:schemeClr val="tx1"/>
                          </a:solidFill>
                          <a:latin typeface="+mn-lt"/>
                          <a:ea typeface="Verdana" panose="020B0604030504040204" pitchFamily="34" charset="0"/>
                          <a:cs typeface="Verdana" panose="020B0604030504040204" pitchFamily="34" charset="0"/>
                        </a:rPr>
                        <a:t>Data provision</a:t>
                      </a:r>
                    </a:p>
                  </a:txBody>
                  <a:tcPr anchor="ctr"/>
                </a:tc>
                <a:tc>
                  <a:txBody>
                    <a:bodyPr/>
                    <a:lstStyle/>
                    <a:p>
                      <a:endParaRPr lang="en-GB" sz="900" kern="1200" dirty="0">
                        <a:solidFill>
                          <a:schemeClr val="tx1"/>
                        </a:solidFill>
                        <a:latin typeface="+mn-lt"/>
                        <a:ea typeface="Verdana" panose="020B0604030504040204" pitchFamily="34" charset="0"/>
                        <a:cs typeface="Verdana" panose="020B0604030504040204" pitchFamily="34" charset="0"/>
                      </a:endParaRPr>
                    </a:p>
                  </a:txBody>
                  <a:tcPr anchor="ctr">
                    <a:solidFill>
                      <a:srgbClr val="FFC000"/>
                    </a:solidFill>
                  </a:tcPr>
                </a:tc>
                <a:tc>
                  <a:txBody>
                    <a:bodyPr/>
                    <a:lstStyle/>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900" kern="1200" baseline="0" dirty="0" smtClean="0">
                          <a:solidFill>
                            <a:schemeClr val="tx1"/>
                          </a:solidFill>
                          <a:latin typeface="+mn-lt"/>
                          <a:ea typeface="Verdana" panose="020B0604030504040204" pitchFamily="34" charset="0"/>
                          <a:cs typeface="Verdana" panose="020B0604030504040204" pitchFamily="34" charset="0"/>
                        </a:rPr>
                        <a:t>16/09/20</a:t>
                      </a:r>
                    </a:p>
                  </a:txBody>
                  <a:tcPr>
                    <a:solidFill>
                      <a:schemeClr val="bg1"/>
                    </a:solidFill>
                  </a:tcPr>
                </a:tc>
                <a:tc>
                  <a:txBody>
                    <a:bodyPr/>
                    <a:lstStyle/>
                    <a:p>
                      <a:pPr marL="87313" marR="0" lvl="0" indent="-8731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smtClean="0">
                          <a:solidFill>
                            <a:schemeClr val="tx1"/>
                          </a:solidFill>
                          <a:latin typeface="+mn-lt"/>
                          <a:ea typeface="Verdana" panose="020B0604030504040204" pitchFamily="34" charset="0"/>
                          <a:cs typeface="Verdana" panose="020B0604030504040204" pitchFamily="34" charset="0"/>
                        </a:rPr>
                        <a:t>Developer completed latest FHIR proxy installation</a:t>
                      </a:r>
                    </a:p>
                    <a:p>
                      <a:pPr marL="87313" marR="0" lvl="0" indent="-8731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smtClean="0">
                          <a:solidFill>
                            <a:schemeClr val="tx1"/>
                          </a:solidFill>
                          <a:latin typeface="+mn-lt"/>
                          <a:ea typeface="Verdana" panose="020B0604030504040204" pitchFamily="34" charset="0"/>
                          <a:cs typeface="Verdana" panose="020B0604030504040204" pitchFamily="34" charset="0"/>
                        </a:rPr>
                        <a:t>Onboarding document received</a:t>
                      </a:r>
                    </a:p>
                  </a:txBody>
                  <a:tcPr/>
                </a:tc>
                <a:tc>
                  <a:txBody>
                    <a:bodyPr/>
                    <a:lstStyle/>
                    <a:p>
                      <a:pPr marL="87313" marR="0" lvl="0" indent="-8731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aseline="0" dirty="0" smtClean="0">
                          <a:solidFill>
                            <a:schemeClr val="tx1"/>
                          </a:solidFill>
                          <a:latin typeface="+mj-lt"/>
                          <a:ea typeface="Verdana" panose="020B0604030504040204" pitchFamily="34" charset="0"/>
                          <a:cs typeface="Verdana" panose="020B0604030504040204" pitchFamily="34" charset="0"/>
                        </a:rPr>
                        <a:t>Connection to the YHCR test harness </a:t>
                      </a:r>
                    </a:p>
                    <a:p>
                      <a:pPr marL="87313" marR="0" lvl="0" indent="-8731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smtClean="0">
                          <a:solidFill>
                            <a:schemeClr val="tx1"/>
                          </a:solidFill>
                          <a:latin typeface="+mn-lt"/>
                          <a:ea typeface="Verdana" panose="020B0604030504040204" pitchFamily="34" charset="0"/>
                          <a:cs typeface="Verdana" panose="020B0604030504040204" pitchFamily="34" charset="0"/>
                        </a:rPr>
                        <a:t>UAT and Clinical safety testing </a:t>
                      </a:r>
                    </a:p>
                    <a:p>
                      <a:pPr marL="87313" marR="0" lvl="0" indent="-8731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aseline="0" dirty="0" smtClean="0">
                          <a:solidFill>
                            <a:schemeClr val="tx1"/>
                          </a:solidFill>
                          <a:latin typeface="+mj-lt"/>
                          <a:ea typeface="Verdana" panose="020B0604030504040204" pitchFamily="34" charset="0"/>
                          <a:cs typeface="Verdana" panose="020B0604030504040204" pitchFamily="34" charset="0"/>
                        </a:rPr>
                        <a:t>IG documents to be returned </a:t>
                      </a:r>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900" b="0" i="0" u="none" strike="noStrike" kern="1200" cap="none" spc="0" normalizeH="0" baseline="0" noProof="0" dirty="0" smtClean="0">
                        <a:ln>
                          <a:noFill/>
                        </a:ln>
                        <a:solidFill>
                          <a:srgbClr val="FF0000"/>
                        </a:solidFill>
                        <a:effectLst/>
                        <a:uLnTx/>
                        <a:uFillTx/>
                        <a:latin typeface="+mn-lt"/>
                        <a:ea typeface="Verdana" panose="020B0604030504040204" pitchFamily="34" charset="0"/>
                        <a:cs typeface="Verdana" panose="020B0604030504040204" pitchFamily="34" charset="0"/>
                      </a:endParaRPr>
                    </a:p>
                  </a:txBody>
                  <a:tcPr/>
                </a:tc>
                <a:extLst>
                  <a:ext uri="{0D108BD9-81ED-4DB2-BD59-A6C34878D82A}">
                    <a16:rowId xmlns:a16="http://schemas.microsoft.com/office/drawing/2014/main" val="10007"/>
                  </a:ext>
                </a:extLst>
              </a:tr>
              <a:tr h="615604">
                <a:tc>
                  <a:txBody>
                    <a:bodyPr/>
                    <a:lstStyle/>
                    <a:p>
                      <a:pPr marL="171450" indent="-171450">
                        <a:buFont typeface="Wingdings" panose="05000000000000000000" pitchFamily="2" charset="2"/>
                        <a:buChar char="ü"/>
                      </a:pPr>
                      <a:r>
                        <a:rPr lang="en-GB" sz="900" b="1" dirty="0" smtClean="0">
                          <a:solidFill>
                            <a:schemeClr val="tx1"/>
                          </a:solidFill>
                          <a:latin typeface="+mn-lt"/>
                          <a:ea typeface="Verdana" panose="020B0604030504040204" pitchFamily="34" charset="0"/>
                          <a:cs typeface="Verdana" panose="020B0604030504040204" pitchFamily="34" charset="0"/>
                        </a:rPr>
                        <a:t>Hull </a:t>
                      </a:r>
                      <a:endParaRPr lang="en-GB" sz="900" b="1" dirty="0">
                        <a:solidFill>
                          <a:schemeClr val="tx1"/>
                        </a:solidFill>
                        <a:latin typeface="+mn-lt"/>
                        <a:ea typeface="Verdana" panose="020B0604030504040204" pitchFamily="34" charset="0"/>
                        <a:cs typeface="Verdana" panose="020B0604030504040204" pitchFamily="34" charset="0"/>
                      </a:endParaRPr>
                    </a:p>
                  </a:txBody>
                  <a:tcPr anchor="ctr"/>
                </a:tc>
                <a:tc>
                  <a: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GB" sz="900" b="1" dirty="0" smtClean="0">
                          <a:solidFill>
                            <a:schemeClr val="tx1"/>
                          </a:solidFill>
                          <a:latin typeface="+mn-lt"/>
                          <a:ea typeface="Verdana" panose="020B0604030504040204" pitchFamily="34" charset="0"/>
                          <a:cs typeface="Verdana" panose="020B0604030504040204" pitchFamily="34" charset="0"/>
                        </a:rPr>
                        <a:t>Data provision</a:t>
                      </a:r>
                    </a:p>
                  </a:txBody>
                  <a:tcPr anchor="ctr"/>
                </a:tc>
                <a:tc>
                  <a:txBody>
                    <a:bodyPr/>
                    <a:lstStyle/>
                    <a:p>
                      <a:endParaRPr lang="en-GB" sz="900" dirty="0">
                        <a:solidFill>
                          <a:schemeClr val="tx1"/>
                        </a:solidFill>
                        <a:latin typeface="+mn-lt"/>
                        <a:ea typeface="Verdana" panose="020B0604030504040204" pitchFamily="34" charset="0"/>
                        <a:cs typeface="Verdana" panose="020B0604030504040204" pitchFamily="34" charset="0"/>
                      </a:endParaRPr>
                    </a:p>
                  </a:txBody>
                  <a:tcPr anchor="ctr">
                    <a:solidFill>
                      <a:srgbClr val="FFC000"/>
                    </a:solidFill>
                  </a:tcPr>
                </a:tc>
                <a:tc>
                  <a:txBody>
                    <a:bodyPr/>
                    <a:lstStyle/>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900" kern="1200" baseline="0" dirty="0" smtClean="0">
                          <a:solidFill>
                            <a:schemeClr val="tx1"/>
                          </a:solidFill>
                          <a:latin typeface="+mn-lt"/>
                        </a:rPr>
                        <a:t>09/09/20</a:t>
                      </a:r>
                    </a:p>
                  </a:txBody>
                  <a:tcPr>
                    <a:solidFill>
                      <a:schemeClr val="bg1"/>
                    </a:solidFill>
                  </a:tcPr>
                </a:tc>
                <a:tc>
                  <a:txBody>
                    <a:bodyPr/>
                    <a:lstStyle/>
                    <a:p>
                      <a:pPr marL="87313" marR="0" lvl="0" indent="-87313"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smtClean="0">
                          <a:solidFill>
                            <a:schemeClr val="tx1"/>
                          </a:solidFill>
                          <a:latin typeface="+mn-lt"/>
                          <a:ea typeface="Verdana" panose="020B0604030504040204" pitchFamily="34" charset="0"/>
                          <a:cs typeface="Verdana" panose="020B0604030504040204" pitchFamily="34" charset="0"/>
                        </a:rPr>
                        <a:t>Ensemble work finalised</a:t>
                      </a:r>
                    </a:p>
                    <a:p>
                      <a:pPr marL="87313" marR="0" lvl="0" indent="-87313"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smtClean="0">
                          <a:solidFill>
                            <a:schemeClr val="tx1"/>
                          </a:solidFill>
                          <a:latin typeface="+mn-lt"/>
                          <a:ea typeface="Verdana" panose="020B0604030504040204" pitchFamily="34" charset="0"/>
                          <a:cs typeface="Verdana" panose="020B0604030504040204" pitchFamily="34" charset="0"/>
                        </a:rPr>
                        <a:t>Connected to the test harness and commenced UAT testing</a:t>
                      </a:r>
                      <a:endParaRPr lang="en-GB" sz="900" kern="1200" baseline="0" dirty="0" smtClean="0">
                        <a:solidFill>
                          <a:schemeClr val="tx1"/>
                        </a:solidFill>
                        <a:latin typeface="+mn-lt"/>
                      </a:endParaRPr>
                    </a:p>
                  </a:txBody>
                  <a:tcPr/>
                </a:tc>
                <a:tc>
                  <a:txBody>
                    <a:bodyPr/>
                    <a:lstStyle/>
                    <a:p>
                      <a:pPr marL="87313" lvl="0" indent="-87313">
                        <a:buFont typeface="Arial" panose="020B0604020202020204" pitchFamily="34" charset="0"/>
                        <a:buChar char="•"/>
                      </a:pPr>
                      <a:r>
                        <a:rPr lang="en-GB" sz="900" kern="1200" baseline="0" dirty="0" smtClean="0">
                          <a:solidFill>
                            <a:schemeClr val="tx1"/>
                          </a:solidFill>
                          <a:latin typeface="+mn-lt"/>
                          <a:ea typeface="Verdana" panose="020B0604030504040204" pitchFamily="34" charset="0"/>
                          <a:cs typeface="Verdana" panose="020B0604030504040204" pitchFamily="34" charset="0"/>
                        </a:rPr>
                        <a:t>Complete amendments to TA spreadsheet for final approval</a:t>
                      </a:r>
                    </a:p>
                    <a:p>
                      <a:pPr marL="87313" lvl="0" indent="-87313">
                        <a:buFont typeface="Arial" panose="020B0604020202020204" pitchFamily="34" charset="0"/>
                        <a:buChar char="•"/>
                      </a:pPr>
                      <a:r>
                        <a:rPr lang="en-GB" sz="900" kern="1200" baseline="0" dirty="0" smtClean="0">
                          <a:solidFill>
                            <a:schemeClr val="tx1"/>
                          </a:solidFill>
                          <a:latin typeface="+mn-lt"/>
                          <a:ea typeface="Verdana" panose="020B0604030504040204" pitchFamily="34" charset="0"/>
                          <a:cs typeface="Verdana" panose="020B0604030504040204" pitchFamily="34" charset="0"/>
                        </a:rPr>
                        <a:t>PIX server work completed </a:t>
                      </a:r>
                    </a:p>
                    <a:p>
                      <a:pPr marL="87313" lvl="0" indent="-87313">
                        <a:buFont typeface="Arial" panose="020B0604020202020204" pitchFamily="34" charset="0"/>
                        <a:buChar char="•"/>
                      </a:pPr>
                      <a:r>
                        <a:rPr lang="en-GB" sz="900" kern="1200" baseline="0" dirty="0" smtClean="0">
                          <a:solidFill>
                            <a:schemeClr val="tx1"/>
                          </a:solidFill>
                          <a:latin typeface="+mn-lt"/>
                          <a:ea typeface="Verdana" panose="020B0604030504040204" pitchFamily="34" charset="0"/>
                          <a:cs typeface="Verdana" panose="020B0604030504040204" pitchFamily="34" charset="0"/>
                        </a:rPr>
                        <a:t>CS sign off completed</a:t>
                      </a:r>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900" b="0" i="0" u="none" strike="noStrike" kern="1200" cap="none" spc="0" normalizeH="0" baseline="0" noProof="0" dirty="0">
                        <a:ln>
                          <a:noFill/>
                        </a:ln>
                        <a:solidFill>
                          <a:schemeClr val="tx1"/>
                        </a:solidFill>
                        <a:effectLst/>
                        <a:uLnTx/>
                        <a:uFillTx/>
                        <a:latin typeface="+mn-lt"/>
                        <a:ea typeface="Verdana" panose="020B0604030504040204" pitchFamily="34" charset="0"/>
                        <a:cs typeface="Verdana" panose="020B0604030504040204" pitchFamily="34" charset="0"/>
                      </a:endParaRPr>
                    </a:p>
                  </a:txBody>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2006825638"/>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0" y="9030"/>
            <a:ext cx="12192000" cy="425212"/>
          </a:xfrm>
          <a:prstGeom prst="rect">
            <a:avLst/>
          </a:prstGeom>
          <a:solidFill>
            <a:srgbClr val="00A3E0"/>
          </a:solidFill>
          <a:ln>
            <a:solidFill>
              <a:srgbClr val="00A3E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defTabSz="457200" eaLnBrk="0" fontAlgn="base" hangingPunct="0">
              <a:spcBef>
                <a:spcPct val="0"/>
              </a:spcBef>
              <a:spcAft>
                <a:spcPct val="0"/>
              </a:spcAft>
              <a:defRPr/>
            </a:pPr>
            <a:r>
              <a:rPr lang="en-GB" sz="1200" b="1" dirty="0">
                <a:solidFill>
                  <a:prstClr val="white"/>
                </a:solidFill>
                <a:latin typeface="Verdana" panose="020B0604030504040204" pitchFamily="34" charset="0"/>
                <a:ea typeface="Verdana" panose="020B0604030504040204" pitchFamily="34" charset="0"/>
                <a:cs typeface="Verdana" panose="020B0604030504040204" pitchFamily="34" charset="0"/>
              </a:rPr>
              <a:t>Workstream Report –Yorkshire and Humber Integrated Care Record Programme			Report Date: </a:t>
            </a:r>
            <a:r>
              <a:rPr lang="en-GB" sz="1200" b="1" dirty="0">
                <a:solidFill>
                  <a:prstClr val="white"/>
                </a:solidFill>
                <a:ea typeface="Verdana" panose="020B0604030504040204" pitchFamily="34" charset="0"/>
                <a:cs typeface="Verdana" panose="020B0604030504040204" pitchFamily="34" charset="0"/>
              </a:rPr>
              <a:t>12</a:t>
            </a:r>
            <a:r>
              <a:rPr lang="en-GB" sz="1200" b="1" baseline="30000" dirty="0">
                <a:solidFill>
                  <a:prstClr val="white"/>
                </a:solidFill>
                <a:ea typeface="Verdana" panose="020B0604030504040204" pitchFamily="34" charset="0"/>
                <a:cs typeface="Verdana" panose="020B0604030504040204" pitchFamily="34" charset="0"/>
              </a:rPr>
              <a:t>th</a:t>
            </a:r>
            <a:r>
              <a:rPr lang="en-GB" sz="1200" b="1" dirty="0">
                <a:solidFill>
                  <a:prstClr val="white"/>
                </a:solidFill>
                <a:ea typeface="Verdana" panose="020B0604030504040204" pitchFamily="34" charset="0"/>
                <a:cs typeface="Verdana" panose="020B0604030504040204" pitchFamily="34" charset="0"/>
              </a:rPr>
              <a:t> August 2020</a:t>
            </a:r>
          </a:p>
        </p:txBody>
      </p:sp>
      <p:sp>
        <p:nvSpPr>
          <p:cNvPr id="9" name="Rectangle 8"/>
          <p:cNvSpPr/>
          <p:nvPr/>
        </p:nvSpPr>
        <p:spPr bwMode="gray">
          <a:xfrm>
            <a:off x="62343" y="869371"/>
            <a:ext cx="6167465" cy="320576"/>
          </a:xfrm>
          <a:prstGeom prst="rect">
            <a:avLst/>
          </a:prstGeom>
          <a:solidFill>
            <a:schemeClr val="bg1"/>
          </a:solidFill>
          <a:ln w="19050" algn="ctr">
            <a:solidFill>
              <a:schemeClr val="accent3"/>
            </a:solidFill>
            <a:miter lim="800000"/>
            <a:headEnd/>
            <a:tailEnd/>
          </a:ln>
        </p:spPr>
        <p:txBody>
          <a:bodyPr wrap="square" lIns="88900" tIns="88900" rIns="88900" bIns="88900" rtlCol="0" anchor="t"/>
          <a:lstStyle/>
          <a:p>
            <a:r>
              <a:rPr lang="en-GB" sz="1000" b="1" dirty="0" smtClean="0">
                <a:latin typeface="Verdana" panose="020B0604030504040204" pitchFamily="34" charset="0"/>
                <a:ea typeface="Verdana" panose="020B0604030504040204" pitchFamily="34" charset="0"/>
                <a:cs typeface="Verdana" panose="020B0604030504040204" pitchFamily="34" charset="0"/>
              </a:rPr>
              <a:t>Reported by: </a:t>
            </a:r>
            <a:r>
              <a:rPr lang="en-GB" sz="1000" dirty="0" smtClean="0">
                <a:latin typeface="Verdana" panose="020B0604030504040204" pitchFamily="34" charset="0"/>
                <a:ea typeface="Verdana" panose="020B0604030504040204" pitchFamily="34" charset="0"/>
                <a:cs typeface="Verdana" panose="020B0604030504040204" pitchFamily="34" charset="0"/>
              </a:rPr>
              <a:t>Nigel Hodgson</a:t>
            </a:r>
            <a:r>
              <a:rPr lang="en-GB" sz="1000" b="1" dirty="0">
                <a:latin typeface="Verdana" panose="020B0604030504040204" pitchFamily="34" charset="0"/>
                <a:ea typeface="Verdana" panose="020B0604030504040204" pitchFamily="34" charset="0"/>
                <a:cs typeface="Verdana" panose="020B0604030504040204" pitchFamily="34" charset="0"/>
              </a:rPr>
              <a:t>		</a:t>
            </a:r>
          </a:p>
        </p:txBody>
      </p:sp>
      <p:sp>
        <p:nvSpPr>
          <p:cNvPr id="17" name="Rectangle 16"/>
          <p:cNvSpPr/>
          <p:nvPr/>
        </p:nvSpPr>
        <p:spPr>
          <a:xfrm>
            <a:off x="48424" y="471960"/>
            <a:ext cx="8844589" cy="352971"/>
          </a:xfrm>
          <a:prstGeom prst="rect">
            <a:avLst/>
          </a:prstGeom>
          <a:solidFill>
            <a:schemeClr val="bg1"/>
          </a:solidFill>
          <a:ln w="19050">
            <a:solidFill>
              <a:srgbClr val="62B5E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defTabSz="457200" eaLnBrk="0" fontAlgn="base" hangingPunct="0">
              <a:spcBef>
                <a:spcPct val="0"/>
              </a:spcBef>
              <a:spcAft>
                <a:spcPct val="0"/>
              </a:spcAft>
              <a:defRPr/>
            </a:pPr>
            <a:r>
              <a:rPr lang="en-GB" sz="1400"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On-boarding Headlines</a:t>
            </a:r>
            <a:endParaRPr lang="en-GB" sz="14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26" name="Rectangle 25"/>
          <p:cNvSpPr/>
          <p:nvPr/>
        </p:nvSpPr>
        <p:spPr>
          <a:xfrm>
            <a:off x="8906933" y="476239"/>
            <a:ext cx="1706134" cy="349841"/>
          </a:xfrm>
          <a:prstGeom prst="rect">
            <a:avLst/>
          </a:prstGeom>
          <a:solidFill>
            <a:schemeClr val="bg1"/>
          </a:solidFill>
          <a:ln w="19050">
            <a:solidFill>
              <a:srgbClr val="62B5E5"/>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1000" b="1" dirty="0">
                <a:solidFill>
                  <a:schemeClr val="tx1"/>
                </a:solidFill>
                <a:latin typeface="Verdana" panose="020B0604030504040204" pitchFamily="34" charset="0"/>
                <a:ea typeface="Verdana" panose="020B0604030504040204" pitchFamily="34" charset="0"/>
                <a:cs typeface="Verdana" panose="020B0604030504040204" pitchFamily="34" charset="0"/>
              </a:rPr>
              <a:t>Overall Status:</a:t>
            </a:r>
          </a:p>
        </p:txBody>
      </p:sp>
      <p:sp>
        <p:nvSpPr>
          <p:cNvPr id="27" name="Rectangle 26"/>
          <p:cNvSpPr/>
          <p:nvPr/>
        </p:nvSpPr>
        <p:spPr>
          <a:xfrm>
            <a:off x="10626987" y="468886"/>
            <a:ext cx="1447643" cy="362360"/>
          </a:xfrm>
          <a:prstGeom prst="rect">
            <a:avLst/>
          </a:prstGeom>
          <a:solidFill>
            <a:srgbClr val="FFC000"/>
          </a:solidFill>
          <a:ln w="19050">
            <a:solidFill>
              <a:srgbClr val="62B5E5"/>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GB" sz="1200"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15" name="Rectangle 14"/>
          <p:cNvSpPr/>
          <p:nvPr/>
        </p:nvSpPr>
        <p:spPr bwMode="gray">
          <a:xfrm>
            <a:off x="6252841" y="865800"/>
            <a:ext cx="5821789" cy="320576"/>
          </a:xfrm>
          <a:prstGeom prst="rect">
            <a:avLst/>
          </a:prstGeom>
          <a:solidFill>
            <a:schemeClr val="bg1"/>
          </a:solidFill>
          <a:ln w="19050" algn="ctr">
            <a:solidFill>
              <a:schemeClr val="accent3"/>
            </a:solidFill>
            <a:miter lim="800000"/>
            <a:headEnd/>
            <a:tailEnd/>
          </a:ln>
        </p:spPr>
        <p:txBody>
          <a:bodyPr wrap="square" lIns="88900" tIns="88900" rIns="88900" bIns="88900" rtlCol="0" anchor="t"/>
          <a:lstStyle/>
          <a:p>
            <a:r>
              <a:rPr lang="en-GB" sz="1000" b="1" dirty="0">
                <a:latin typeface="Verdana" panose="020B0604030504040204" pitchFamily="34" charset="0"/>
                <a:ea typeface="Verdana" panose="020B0604030504040204" pitchFamily="34" charset="0"/>
                <a:cs typeface="Verdana" panose="020B0604030504040204" pitchFamily="34" charset="0"/>
              </a:rPr>
              <a:t>A</a:t>
            </a:r>
            <a:r>
              <a:rPr lang="en-GB" sz="1000" b="1" dirty="0" smtClean="0">
                <a:latin typeface="Verdana" panose="020B0604030504040204" pitchFamily="34" charset="0"/>
                <a:ea typeface="Verdana" panose="020B0604030504040204" pitchFamily="34" charset="0"/>
                <a:cs typeface="Verdana" panose="020B0604030504040204" pitchFamily="34" charset="0"/>
              </a:rPr>
              <a:t>ssured </a:t>
            </a:r>
            <a:r>
              <a:rPr lang="en-GB" sz="1000" b="1" dirty="0">
                <a:latin typeface="Verdana" panose="020B0604030504040204" pitchFamily="34" charset="0"/>
                <a:ea typeface="Verdana" panose="020B0604030504040204" pitchFamily="34" charset="0"/>
                <a:cs typeface="Verdana" panose="020B0604030504040204" pitchFamily="34" charset="0"/>
              </a:rPr>
              <a:t>by: </a:t>
            </a:r>
            <a:r>
              <a:rPr lang="en-GB" sz="1000" dirty="0">
                <a:latin typeface="Verdana" panose="020B0604030504040204" pitchFamily="34" charset="0"/>
                <a:ea typeface="Verdana" panose="020B0604030504040204" pitchFamily="34" charset="0"/>
                <a:cs typeface="Verdana" panose="020B0604030504040204" pitchFamily="34" charset="0"/>
              </a:rPr>
              <a:t>Julia Millman</a:t>
            </a:r>
            <a:r>
              <a:rPr lang="en-GB" sz="1000" b="1" dirty="0">
                <a:latin typeface="Verdana" panose="020B0604030504040204" pitchFamily="34" charset="0"/>
                <a:ea typeface="Verdana" panose="020B0604030504040204" pitchFamily="34" charset="0"/>
                <a:cs typeface="Verdana" panose="020B0604030504040204" pitchFamily="34" charset="0"/>
              </a:rPr>
              <a:t>				</a:t>
            </a:r>
          </a:p>
        </p:txBody>
      </p:sp>
      <p:graphicFrame>
        <p:nvGraphicFramePr>
          <p:cNvPr id="16" name="Table 15"/>
          <p:cNvGraphicFramePr>
            <a:graphicFrameLocks noGrp="1"/>
          </p:cNvGraphicFramePr>
          <p:nvPr>
            <p:extLst/>
          </p:nvPr>
        </p:nvGraphicFramePr>
        <p:xfrm>
          <a:off x="62343" y="1213935"/>
          <a:ext cx="12012287" cy="2061531"/>
        </p:xfrm>
        <a:graphic>
          <a:graphicData uri="http://schemas.openxmlformats.org/drawingml/2006/table">
            <a:tbl>
              <a:tblPr>
                <a:tableStyleId>{8799B23B-EC83-4686-B30A-512413B5E67A}</a:tableStyleId>
              </a:tblPr>
              <a:tblGrid>
                <a:gridCol w="1117707">
                  <a:extLst>
                    <a:ext uri="{9D8B030D-6E8A-4147-A177-3AD203B41FA5}">
                      <a16:colId xmlns:a16="http://schemas.microsoft.com/office/drawing/2014/main" val="2321442881"/>
                    </a:ext>
                  </a:extLst>
                </a:gridCol>
                <a:gridCol w="1025875">
                  <a:extLst>
                    <a:ext uri="{9D8B030D-6E8A-4147-A177-3AD203B41FA5}">
                      <a16:colId xmlns:a16="http://schemas.microsoft.com/office/drawing/2014/main" val="20001"/>
                    </a:ext>
                  </a:extLst>
                </a:gridCol>
                <a:gridCol w="521777">
                  <a:extLst>
                    <a:ext uri="{9D8B030D-6E8A-4147-A177-3AD203B41FA5}">
                      <a16:colId xmlns:a16="http://schemas.microsoft.com/office/drawing/2014/main" val="3953097038"/>
                    </a:ext>
                  </a:extLst>
                </a:gridCol>
                <a:gridCol w="821410">
                  <a:extLst>
                    <a:ext uri="{9D8B030D-6E8A-4147-A177-3AD203B41FA5}">
                      <a16:colId xmlns:a16="http://schemas.microsoft.com/office/drawing/2014/main" val="20003"/>
                    </a:ext>
                  </a:extLst>
                </a:gridCol>
                <a:gridCol w="2815525">
                  <a:extLst>
                    <a:ext uri="{9D8B030D-6E8A-4147-A177-3AD203B41FA5}">
                      <a16:colId xmlns:a16="http://schemas.microsoft.com/office/drawing/2014/main" val="3566525515"/>
                    </a:ext>
                  </a:extLst>
                </a:gridCol>
                <a:gridCol w="3316638">
                  <a:extLst>
                    <a:ext uri="{9D8B030D-6E8A-4147-A177-3AD203B41FA5}">
                      <a16:colId xmlns:a16="http://schemas.microsoft.com/office/drawing/2014/main" val="3314289675"/>
                    </a:ext>
                  </a:extLst>
                </a:gridCol>
                <a:gridCol w="2393355">
                  <a:extLst>
                    <a:ext uri="{9D8B030D-6E8A-4147-A177-3AD203B41FA5}">
                      <a16:colId xmlns:a16="http://schemas.microsoft.com/office/drawing/2014/main" val="1318646577"/>
                    </a:ext>
                  </a:extLst>
                </a:gridCol>
              </a:tblGrid>
              <a:tr h="382290">
                <a:tc>
                  <a:txBody>
                    <a:bodyPr/>
                    <a:lstStyle/>
                    <a:p>
                      <a:pPr algn="l"/>
                      <a:r>
                        <a:rPr lang="en-GB" sz="1000" b="1" baseline="0" dirty="0" smtClean="0">
                          <a:solidFill>
                            <a:schemeClr val="bg1"/>
                          </a:solidFill>
                          <a:latin typeface="+mn-lt"/>
                          <a:ea typeface="+mn-ea"/>
                          <a:cs typeface="+mn-cs"/>
                        </a:rPr>
                        <a:t>Provider Milestones </a:t>
                      </a:r>
                      <a:endParaRPr lang="en-GB" sz="1000" b="1" dirty="0">
                        <a:solidFill>
                          <a:schemeClr val="bg1"/>
                        </a:solidFill>
                        <a:latin typeface="+mj-lt"/>
                        <a:ea typeface="Verdana" panose="020B0604030504040204" pitchFamily="34" charset="0"/>
                        <a:cs typeface="Verdana" panose="020B0604030504040204" pitchFamily="34" charset="0"/>
                      </a:endParaRPr>
                    </a:p>
                  </a:txBody>
                  <a:tcPr anchor="ctr">
                    <a:solidFill>
                      <a:srgbClr val="00A3E0"/>
                    </a:solidFill>
                  </a:tcPr>
                </a:tc>
                <a:tc>
                  <a:txBody>
                    <a:bodyPr/>
                    <a:lstStyle/>
                    <a:p>
                      <a:pPr algn="l"/>
                      <a:r>
                        <a:rPr lang="en-GB" sz="1000" b="1" dirty="0" smtClean="0">
                          <a:solidFill>
                            <a:schemeClr val="bg1"/>
                          </a:solidFill>
                          <a:latin typeface="+mj-lt"/>
                          <a:ea typeface="Verdana" panose="020B0604030504040204" pitchFamily="34" charset="0"/>
                          <a:cs typeface="Verdana" panose="020B0604030504040204" pitchFamily="34" charset="0"/>
                        </a:rPr>
                        <a:t>Use Case </a:t>
                      </a:r>
                      <a:endParaRPr lang="en-GB" sz="1000" b="1" dirty="0">
                        <a:solidFill>
                          <a:schemeClr val="bg1"/>
                        </a:solidFill>
                        <a:latin typeface="+mj-lt"/>
                        <a:ea typeface="Verdana" panose="020B0604030504040204" pitchFamily="34" charset="0"/>
                        <a:cs typeface="Verdana" panose="020B0604030504040204" pitchFamily="34" charset="0"/>
                      </a:endParaRPr>
                    </a:p>
                  </a:txBody>
                  <a:tcPr anchor="ctr">
                    <a:solidFill>
                      <a:srgbClr val="00A3E0"/>
                    </a:solidFill>
                  </a:tcPr>
                </a:tc>
                <a:tc>
                  <a:txBody>
                    <a:bodyPr/>
                    <a:lstStyle/>
                    <a:p>
                      <a:pPr algn="ctr"/>
                      <a:r>
                        <a:rPr lang="en-GB" sz="1000" b="1" dirty="0" smtClean="0">
                          <a:solidFill>
                            <a:schemeClr val="bg1"/>
                          </a:solidFill>
                        </a:rPr>
                        <a:t>RAG</a:t>
                      </a:r>
                      <a:endParaRPr lang="en-GB" sz="1000" b="1" dirty="0">
                        <a:solidFill>
                          <a:schemeClr val="bg1"/>
                        </a:solidFill>
                        <a:latin typeface="+mj-lt"/>
                        <a:ea typeface="Verdana" panose="020B0604030504040204" pitchFamily="34" charset="0"/>
                        <a:cs typeface="Verdana" panose="020B0604030504040204" pitchFamily="34" charset="0"/>
                      </a:endParaRPr>
                    </a:p>
                  </a:txBody>
                  <a:tcPr anchor="ctr">
                    <a:solidFill>
                      <a:srgbClr val="00A3E0"/>
                    </a:solidFill>
                  </a:tcPr>
                </a:tc>
                <a:tc>
                  <a:txBody>
                    <a:bodyPr/>
                    <a:lstStyle/>
                    <a:p>
                      <a:pPr lvl="0" algn="l"/>
                      <a:r>
                        <a:rPr lang="en-GB" sz="1000" b="1" dirty="0" smtClean="0">
                          <a:solidFill>
                            <a:schemeClr val="bg1"/>
                          </a:solidFill>
                          <a:latin typeface="+mj-lt"/>
                          <a:ea typeface="Verdana" panose="020B0604030504040204" pitchFamily="34" charset="0"/>
                          <a:cs typeface="Verdana" panose="020B0604030504040204" pitchFamily="34" charset="0"/>
                        </a:rPr>
                        <a:t>Forecast Date</a:t>
                      </a:r>
                      <a:endParaRPr lang="en-GB" sz="1000" b="1" dirty="0">
                        <a:solidFill>
                          <a:schemeClr val="bg1"/>
                        </a:solidFill>
                        <a:latin typeface="+mj-lt"/>
                        <a:ea typeface="Verdana" panose="020B0604030504040204" pitchFamily="34" charset="0"/>
                        <a:cs typeface="Verdana" panose="020B0604030504040204" pitchFamily="34" charset="0"/>
                      </a:endParaRPr>
                    </a:p>
                  </a:txBody>
                  <a:tcPr anchor="ctr">
                    <a:solidFill>
                      <a:srgbClr val="00A3E0"/>
                    </a:solidFill>
                  </a:tcPr>
                </a:tc>
                <a:tc>
                  <a:txBody>
                    <a:bodyPr/>
                    <a:lstStyle/>
                    <a:p>
                      <a:pPr lvl="0" algn="l"/>
                      <a:r>
                        <a:rPr lang="en-GB" sz="1000" b="1" dirty="0">
                          <a:solidFill>
                            <a:schemeClr val="bg1"/>
                          </a:solidFill>
                        </a:rPr>
                        <a:t>Progress</a:t>
                      </a:r>
                      <a:endParaRPr lang="en-GB" sz="1000" b="1" dirty="0">
                        <a:solidFill>
                          <a:schemeClr val="bg1"/>
                        </a:solidFill>
                        <a:latin typeface="+mj-lt"/>
                        <a:ea typeface="Verdana" panose="020B0604030504040204" pitchFamily="34" charset="0"/>
                        <a:cs typeface="Verdana" panose="020B0604030504040204" pitchFamily="34" charset="0"/>
                      </a:endParaRPr>
                    </a:p>
                  </a:txBody>
                  <a:tcPr anchor="ctr">
                    <a:solidFill>
                      <a:srgbClr val="00A3E0"/>
                    </a:solidFill>
                  </a:tcPr>
                </a:tc>
                <a:tc>
                  <a:txBody>
                    <a:bodyPr/>
                    <a:lstStyle/>
                    <a:p>
                      <a:pPr lvl="0" algn="l"/>
                      <a:r>
                        <a:rPr lang="en-GB" sz="1000" b="1" dirty="0">
                          <a:solidFill>
                            <a:schemeClr val="bg1"/>
                          </a:solidFill>
                          <a:latin typeface="+mj-lt"/>
                          <a:ea typeface="Verdana" panose="020B0604030504040204" pitchFamily="34" charset="0"/>
                          <a:cs typeface="Verdana" panose="020B0604030504040204" pitchFamily="34" charset="0"/>
                        </a:rPr>
                        <a:t>Planned activities</a:t>
                      </a:r>
                    </a:p>
                  </a:txBody>
                  <a:tcPr anchor="ctr">
                    <a:solidFill>
                      <a:srgbClr val="00A3E0"/>
                    </a:solidFill>
                  </a:tcPr>
                </a:tc>
                <a:tc>
                  <a:txBody>
                    <a:bodyPr/>
                    <a:lstStyle/>
                    <a:p>
                      <a:pPr marL="0" algn="l" defTabSz="914400" rtl="0" eaLnBrk="1" latinLnBrk="0" hangingPunct="1"/>
                      <a:r>
                        <a:rPr lang="en-GB" sz="1000" b="1" kern="1200" dirty="0">
                          <a:solidFill>
                            <a:schemeClr val="bg1"/>
                          </a:solidFill>
                        </a:rPr>
                        <a:t>Blockers</a:t>
                      </a:r>
                      <a:endParaRPr lang="en-GB" sz="1000" b="1" kern="1200" dirty="0">
                        <a:solidFill>
                          <a:schemeClr val="bg1"/>
                        </a:solidFill>
                        <a:latin typeface="+mn-lt"/>
                        <a:ea typeface="+mn-ea"/>
                        <a:cs typeface="+mn-cs"/>
                      </a:endParaRPr>
                    </a:p>
                  </a:txBody>
                  <a:tcPr anchor="ctr">
                    <a:solidFill>
                      <a:srgbClr val="00A3E0"/>
                    </a:solidFill>
                  </a:tcPr>
                </a:tc>
                <a:extLst>
                  <a:ext uri="{0D108BD9-81ED-4DB2-BD59-A6C34878D82A}">
                    <a16:rowId xmlns:a16="http://schemas.microsoft.com/office/drawing/2014/main" val="2999985941"/>
                  </a:ext>
                </a:extLst>
              </a:tr>
              <a:tr h="485214">
                <a:tc>
                  <a:txBody>
                    <a:bodyPr/>
                    <a:lstStyle/>
                    <a:p>
                      <a:pPr marL="171450" indent="-171450">
                        <a:buFont typeface="Wingdings" panose="05000000000000000000" pitchFamily="2" charset="2"/>
                        <a:buChar char="ü"/>
                      </a:pPr>
                      <a:r>
                        <a:rPr lang="en-GB" sz="900" b="1" dirty="0" smtClean="0">
                          <a:solidFill>
                            <a:schemeClr val="tx1"/>
                          </a:solidFill>
                          <a:latin typeface="+mn-lt"/>
                          <a:ea typeface="Verdana" panose="020B0604030504040204" pitchFamily="34" charset="0"/>
                          <a:cs typeface="Verdana" panose="020B0604030504040204" pitchFamily="34" charset="0"/>
                        </a:rPr>
                        <a:t>Harrogate</a:t>
                      </a:r>
                    </a:p>
                  </a:txBody>
                  <a:tcPr anchor="ctr"/>
                </a:tc>
                <a:tc>
                  <a: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GB" sz="900" b="1" dirty="0" smtClean="0">
                          <a:solidFill>
                            <a:schemeClr val="tx1"/>
                          </a:solidFill>
                          <a:latin typeface="+mn-lt"/>
                          <a:ea typeface="Verdana" panose="020B0604030504040204" pitchFamily="34" charset="0"/>
                          <a:cs typeface="Verdana" panose="020B0604030504040204" pitchFamily="34" charset="0"/>
                        </a:rPr>
                        <a:t>Data provision</a:t>
                      </a:r>
                    </a:p>
                  </a:txBody>
                  <a:tcPr anchor="ctr"/>
                </a:tc>
                <a:tc>
                  <a:txBody>
                    <a:bodyPr/>
                    <a:lstStyle/>
                    <a:p>
                      <a:endParaRPr lang="en-GB" sz="900" dirty="0">
                        <a:solidFill>
                          <a:schemeClr val="tx1"/>
                        </a:solidFill>
                        <a:latin typeface="+mn-lt"/>
                        <a:ea typeface="Verdana" panose="020B0604030504040204" pitchFamily="34" charset="0"/>
                        <a:cs typeface="Verdana" panose="020B0604030504040204" pitchFamily="34" charset="0"/>
                      </a:endParaRPr>
                    </a:p>
                  </a:txBody>
                  <a:tcPr anchor="ctr">
                    <a:solidFill>
                      <a:srgbClr val="FFC000"/>
                    </a:solidFill>
                  </a:tcPr>
                </a:tc>
                <a:tc>
                  <a:txBody>
                    <a:bodyPr/>
                    <a:lstStyle/>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900" kern="1200" baseline="0" dirty="0" smtClean="0">
                          <a:solidFill>
                            <a:schemeClr val="tx1"/>
                          </a:solidFill>
                          <a:latin typeface="+mn-lt"/>
                        </a:rPr>
                        <a:t>21/10/20</a:t>
                      </a:r>
                      <a:endParaRPr lang="en-GB" sz="900" kern="1200" baseline="0" dirty="0">
                        <a:solidFill>
                          <a:schemeClr val="tx1"/>
                        </a:solidFill>
                        <a:latin typeface="+mn-lt"/>
                      </a:endParaRPr>
                    </a:p>
                  </a:txBody>
                  <a:tcPr/>
                </a:tc>
                <a:tc>
                  <a:txBody>
                    <a:bodyPr/>
                    <a:lstStyle/>
                    <a:p>
                      <a:pPr marL="87313" marR="0" lvl="0" indent="-87313"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smtClean="0">
                          <a:solidFill>
                            <a:schemeClr val="tx1"/>
                          </a:solidFill>
                          <a:latin typeface="+mn-lt"/>
                        </a:rPr>
                        <a:t>Synanetics resourcing quote received</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900" kern="1200" baseline="0" dirty="0">
                        <a:solidFill>
                          <a:schemeClr val="tx1"/>
                        </a:solidFill>
                        <a:latin typeface="+mn-lt"/>
                      </a:endParaRPr>
                    </a:p>
                  </a:txBody>
                  <a:tcPr/>
                </a:tc>
                <a:tc>
                  <a:txBody>
                    <a:bodyPr/>
                    <a:lstStyle/>
                    <a:p>
                      <a:pPr marL="87313" lvl="0" indent="-87313">
                        <a:buFont typeface="Arial" panose="020B0604020202020204" pitchFamily="34" charset="0"/>
                        <a:buChar char="•"/>
                      </a:pPr>
                      <a:r>
                        <a:rPr lang="en-GB" sz="900" kern="1200" baseline="0" dirty="0" smtClean="0">
                          <a:solidFill>
                            <a:schemeClr val="tx1"/>
                          </a:solidFill>
                          <a:latin typeface="+mn-lt"/>
                          <a:ea typeface="Verdana" panose="020B0604030504040204" pitchFamily="34" charset="0"/>
                          <a:cs typeface="Verdana" panose="020B0604030504040204" pitchFamily="34" charset="0"/>
                        </a:rPr>
                        <a:t>Docker installation complete </a:t>
                      </a:r>
                    </a:p>
                    <a:p>
                      <a:pPr marL="87313" lvl="0" indent="-87313">
                        <a:buFont typeface="Arial" panose="020B0604020202020204" pitchFamily="34" charset="0"/>
                        <a:buChar char="•"/>
                      </a:pPr>
                      <a:r>
                        <a:rPr lang="en-GB" sz="900" kern="1200" baseline="0" dirty="0" smtClean="0">
                          <a:solidFill>
                            <a:schemeClr val="tx1"/>
                          </a:solidFill>
                          <a:latin typeface="+mn-lt"/>
                          <a:ea typeface="Verdana" panose="020B0604030504040204" pitchFamily="34" charset="0"/>
                          <a:cs typeface="Verdana" panose="020B0604030504040204" pitchFamily="34" charset="0"/>
                        </a:rPr>
                        <a:t>FHIR dataset work dependant on Synanetics quote</a:t>
                      </a:r>
                    </a:p>
                    <a:p>
                      <a:pPr marL="87313" lvl="0" indent="-87313">
                        <a:buFont typeface="Arial" panose="020B0604020202020204" pitchFamily="34" charset="0"/>
                        <a:buChar char="•"/>
                      </a:pPr>
                      <a:r>
                        <a:rPr lang="en-GB" sz="900" kern="1200" baseline="0" dirty="0" smtClean="0">
                          <a:solidFill>
                            <a:schemeClr val="tx1"/>
                          </a:solidFill>
                          <a:latin typeface="+mn-lt"/>
                          <a:ea typeface="Verdana" panose="020B0604030504040204" pitchFamily="34" charset="0"/>
                          <a:cs typeface="Verdana" panose="020B0604030504040204" pitchFamily="34" charset="0"/>
                        </a:rPr>
                        <a:t>IG, TA, CS documentation received </a:t>
                      </a:r>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900" b="0" i="0" u="none" strike="noStrike" kern="1200" cap="none" spc="0" normalizeH="0" baseline="0" noProof="0" dirty="0" smtClean="0">
                          <a:ln>
                            <a:noFill/>
                          </a:ln>
                          <a:solidFill>
                            <a:schemeClr val="tx1"/>
                          </a:solidFill>
                          <a:effectLst/>
                          <a:uLnTx/>
                          <a:uFillTx/>
                          <a:latin typeface="+mn-lt"/>
                          <a:ea typeface="Verdana" panose="020B0604030504040204" pitchFamily="34" charset="0"/>
                          <a:cs typeface="Verdana" panose="020B0604030504040204" pitchFamily="34" charset="0"/>
                        </a:rPr>
                        <a:t>Awaiting ICS funding approval for Synanetics proposal</a:t>
                      </a:r>
                      <a:endParaRPr kumimoji="0" lang="en-GB" sz="900" b="0" i="0" u="none" strike="noStrike" kern="1200" cap="none" spc="0" normalizeH="0" baseline="0" noProof="0" dirty="0">
                        <a:ln>
                          <a:noFill/>
                        </a:ln>
                        <a:solidFill>
                          <a:schemeClr val="tx1"/>
                        </a:solidFill>
                        <a:effectLst/>
                        <a:uLnTx/>
                        <a:uFillTx/>
                        <a:latin typeface="+mn-lt"/>
                        <a:ea typeface="Verdana" panose="020B0604030504040204" pitchFamily="34" charset="0"/>
                        <a:cs typeface="Verdana" panose="020B0604030504040204" pitchFamily="34" charset="0"/>
                      </a:endParaRPr>
                    </a:p>
                  </a:txBody>
                  <a:tcPr/>
                </a:tc>
                <a:extLst>
                  <a:ext uri="{0D108BD9-81ED-4DB2-BD59-A6C34878D82A}">
                    <a16:rowId xmlns:a16="http://schemas.microsoft.com/office/drawing/2014/main" val="10001"/>
                  </a:ext>
                </a:extLst>
              </a:tr>
              <a:tr h="522291">
                <a:tc>
                  <a:txBody>
                    <a:bodyPr/>
                    <a:lstStyle/>
                    <a:p>
                      <a:pPr marL="171450" indent="-171450">
                        <a:buFont typeface="Wingdings" panose="05000000000000000000" pitchFamily="2" charset="2"/>
                        <a:buChar char="ü"/>
                      </a:pPr>
                      <a:r>
                        <a:rPr lang="en-GB" sz="900" b="1" dirty="0" smtClean="0">
                          <a:solidFill>
                            <a:schemeClr val="tx1"/>
                          </a:solidFill>
                          <a:latin typeface="+mn-lt"/>
                          <a:ea typeface="Verdana" panose="020B0604030504040204" pitchFamily="34" charset="0"/>
                          <a:cs typeface="Verdana" panose="020B0604030504040204" pitchFamily="34" charset="0"/>
                        </a:rPr>
                        <a:t>Bradford</a:t>
                      </a:r>
                      <a:endParaRPr lang="en-GB" sz="900" b="1" dirty="0">
                        <a:solidFill>
                          <a:schemeClr val="tx1"/>
                        </a:solidFill>
                        <a:latin typeface="+mn-lt"/>
                        <a:ea typeface="Verdana" panose="020B0604030504040204" pitchFamily="34" charset="0"/>
                        <a:cs typeface="Verdana" panose="020B0604030504040204" pitchFamily="34" charset="0"/>
                      </a:endParaRPr>
                    </a:p>
                  </a:txBody>
                  <a:tcPr anchor="ctr"/>
                </a:tc>
                <a:tc>
                  <a: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GB" sz="900" b="1" dirty="0" smtClean="0">
                          <a:solidFill>
                            <a:schemeClr val="tx1"/>
                          </a:solidFill>
                          <a:latin typeface="+mn-lt"/>
                          <a:ea typeface="Verdana" panose="020B0604030504040204" pitchFamily="34" charset="0"/>
                          <a:cs typeface="Verdana" panose="020B0604030504040204" pitchFamily="34" charset="0"/>
                        </a:rPr>
                        <a:t>Data provision</a:t>
                      </a:r>
                    </a:p>
                  </a:txBody>
                  <a:tcPr anchor="ctr"/>
                </a:tc>
                <a:tc>
                  <a:txBody>
                    <a:bodyPr/>
                    <a:lstStyle/>
                    <a:p>
                      <a:endParaRPr lang="en-GB" sz="900" dirty="0">
                        <a:solidFill>
                          <a:schemeClr val="tx1"/>
                        </a:solidFill>
                        <a:latin typeface="+mn-lt"/>
                        <a:ea typeface="Verdana" panose="020B0604030504040204" pitchFamily="34" charset="0"/>
                        <a:cs typeface="Verdana" panose="020B0604030504040204" pitchFamily="34" charset="0"/>
                      </a:endParaRPr>
                    </a:p>
                  </a:txBody>
                  <a:tcPr anchor="ctr">
                    <a:solidFill>
                      <a:srgbClr val="FFC000"/>
                    </a:solidFill>
                  </a:tcPr>
                </a:tc>
                <a:tc>
                  <a:txBody>
                    <a:bodyPr/>
                    <a:lstStyle/>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900" kern="1200" baseline="0" dirty="0" smtClean="0">
                          <a:solidFill>
                            <a:schemeClr val="tx1"/>
                          </a:solidFill>
                          <a:latin typeface="+mn-lt"/>
                        </a:rPr>
                        <a:t>16/09/20</a:t>
                      </a:r>
                      <a:endParaRPr lang="en-GB" sz="900" kern="1200" baseline="0" dirty="0">
                        <a:solidFill>
                          <a:schemeClr val="tx1"/>
                        </a:solidFill>
                        <a:latin typeface="+mn-lt"/>
                      </a:endParaRPr>
                    </a:p>
                  </a:txBody>
                  <a:tcPr/>
                </a:tc>
                <a:tc>
                  <a:txBody>
                    <a:bodyPr/>
                    <a:lstStyle/>
                    <a:p>
                      <a:pPr marL="87313" marR="0" lvl="0" indent="-87313"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smtClean="0">
                          <a:solidFill>
                            <a:schemeClr val="tx1"/>
                          </a:solidFill>
                          <a:latin typeface="+mn-lt"/>
                        </a:rPr>
                        <a:t>Agreement on VPN connectivity</a:t>
                      </a:r>
                    </a:p>
                    <a:p>
                      <a:pPr marL="87313" marR="0" lvl="0" indent="-87313"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smtClean="0">
                          <a:solidFill>
                            <a:schemeClr val="tx1"/>
                          </a:solidFill>
                          <a:latin typeface="+mn-lt"/>
                          <a:ea typeface="Verdana" panose="020B0604030504040204" pitchFamily="34" charset="0"/>
                          <a:cs typeface="Verdana" panose="020B0604030504040204" pitchFamily="34" charset="0"/>
                        </a:rPr>
                        <a:t>Onboarding data capture sheet received </a:t>
                      </a:r>
                      <a:endParaRPr lang="en-GB" sz="900" kern="1200" baseline="0" dirty="0" smtClean="0">
                        <a:solidFill>
                          <a:schemeClr val="tx1"/>
                        </a:solidFill>
                        <a:latin typeface="+mn-lt"/>
                      </a:endParaRPr>
                    </a:p>
                  </a:txBody>
                  <a:tcPr/>
                </a:tc>
                <a:tc>
                  <a:txBody>
                    <a:bodyPr/>
                    <a:lstStyle/>
                    <a:p>
                      <a:pPr marL="87313" lvl="0" indent="-87313">
                        <a:buFont typeface="Arial" panose="020B0604020202020204" pitchFamily="34" charset="0"/>
                        <a:buChar char="•"/>
                      </a:pPr>
                      <a:r>
                        <a:rPr lang="en-GB" sz="900" kern="1200" baseline="0" dirty="0" smtClean="0">
                          <a:solidFill>
                            <a:schemeClr val="tx1"/>
                          </a:solidFill>
                          <a:latin typeface="+mn-lt"/>
                          <a:ea typeface="Verdana" panose="020B0604030504040204" pitchFamily="34" charset="0"/>
                          <a:cs typeface="Verdana" panose="020B0604030504040204" pitchFamily="34" charset="0"/>
                        </a:rPr>
                        <a:t>Connect to test suite</a:t>
                      </a:r>
                    </a:p>
                    <a:p>
                      <a:pPr marL="87313" lvl="0" indent="-87313">
                        <a:buFont typeface="Arial" panose="020B0604020202020204" pitchFamily="34" charset="0"/>
                        <a:buChar char="•"/>
                      </a:pPr>
                      <a:r>
                        <a:rPr lang="en-GB" sz="900" kern="1200" baseline="0" dirty="0" smtClean="0">
                          <a:solidFill>
                            <a:schemeClr val="tx1"/>
                          </a:solidFill>
                          <a:latin typeface="+mn-lt"/>
                          <a:ea typeface="Verdana" panose="020B0604030504040204" pitchFamily="34" charset="0"/>
                          <a:cs typeface="Verdana" panose="020B0604030504040204" pitchFamily="34" charset="0"/>
                        </a:rPr>
                        <a:t>TA, CS, IG documents received </a:t>
                      </a:r>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900" b="0" i="0" u="none" strike="noStrike" kern="1200" cap="none" spc="0" normalizeH="0" baseline="0" noProof="0" dirty="0">
                        <a:ln>
                          <a:noFill/>
                        </a:ln>
                        <a:solidFill>
                          <a:schemeClr val="tx1"/>
                        </a:solidFill>
                        <a:effectLst/>
                        <a:uLnTx/>
                        <a:uFillTx/>
                        <a:latin typeface="+mn-lt"/>
                        <a:ea typeface="Verdana" panose="020B0604030504040204" pitchFamily="34" charset="0"/>
                        <a:cs typeface="Verdana" panose="020B0604030504040204" pitchFamily="34" charset="0"/>
                      </a:endParaRPr>
                    </a:p>
                  </a:txBody>
                  <a:tcPr/>
                </a:tc>
                <a:extLst>
                  <a:ext uri="{0D108BD9-81ED-4DB2-BD59-A6C34878D82A}">
                    <a16:rowId xmlns:a16="http://schemas.microsoft.com/office/drawing/2014/main" val="10002"/>
                  </a:ext>
                </a:extLst>
              </a:tr>
              <a:tr h="522291">
                <a:tc>
                  <a:txBody>
                    <a:bodyPr/>
                    <a:lstStyle/>
                    <a:p>
                      <a:pPr marL="171450" indent="-171450">
                        <a:buFont typeface="Wingdings" panose="05000000000000000000" pitchFamily="2" charset="2"/>
                        <a:buChar char="ü"/>
                      </a:pPr>
                      <a:r>
                        <a:rPr lang="en-GB" sz="900" b="1" dirty="0" smtClean="0">
                          <a:solidFill>
                            <a:schemeClr val="tx1"/>
                          </a:solidFill>
                          <a:latin typeface="+mn-lt"/>
                          <a:ea typeface="Verdana" panose="020B0604030504040204" pitchFamily="34" charset="0"/>
                          <a:cs typeface="Verdana" panose="020B0604030504040204" pitchFamily="34" charset="0"/>
                        </a:rPr>
                        <a:t>Doncaster</a:t>
                      </a:r>
                      <a:endParaRPr lang="en-GB" sz="900" b="1" dirty="0">
                        <a:solidFill>
                          <a:schemeClr val="tx1"/>
                        </a:solidFill>
                        <a:latin typeface="+mn-lt"/>
                        <a:ea typeface="Verdana" panose="020B0604030504040204" pitchFamily="34" charset="0"/>
                        <a:cs typeface="Verdana" panose="020B0604030504040204" pitchFamily="34" charset="0"/>
                      </a:endParaRPr>
                    </a:p>
                  </a:txBody>
                  <a:tcPr anchor="ctr"/>
                </a:tc>
                <a:tc>
                  <a: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GB" sz="900" b="1" dirty="0" smtClean="0">
                          <a:solidFill>
                            <a:schemeClr val="tx1"/>
                          </a:solidFill>
                          <a:latin typeface="+mn-lt"/>
                          <a:ea typeface="Verdana" panose="020B0604030504040204" pitchFamily="34" charset="0"/>
                          <a:cs typeface="Verdana" panose="020B0604030504040204" pitchFamily="34" charset="0"/>
                        </a:rPr>
                        <a:t>Data provision</a:t>
                      </a:r>
                    </a:p>
                  </a:txBody>
                  <a:tcPr anchor="ctr"/>
                </a:tc>
                <a:tc>
                  <a:txBody>
                    <a:bodyPr/>
                    <a:lstStyle/>
                    <a:p>
                      <a:endParaRPr lang="en-GB" sz="900" dirty="0">
                        <a:solidFill>
                          <a:schemeClr val="tx1"/>
                        </a:solidFill>
                        <a:latin typeface="+mn-lt"/>
                        <a:ea typeface="Verdana" panose="020B0604030504040204" pitchFamily="34" charset="0"/>
                        <a:cs typeface="Verdana" panose="020B0604030504040204" pitchFamily="34" charset="0"/>
                      </a:endParaRPr>
                    </a:p>
                  </a:txBody>
                  <a:tcPr anchor="ctr">
                    <a:solidFill>
                      <a:srgbClr val="FFC000"/>
                    </a:solidFill>
                  </a:tcPr>
                </a:tc>
                <a:tc>
                  <a:txBody>
                    <a:bodyPr/>
                    <a:lstStyle/>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900" kern="1200" baseline="0" dirty="0" smtClean="0">
                          <a:solidFill>
                            <a:schemeClr val="tx1"/>
                          </a:solidFill>
                          <a:latin typeface="+mn-lt"/>
                          <a:ea typeface="Verdana" panose="020B0604030504040204" pitchFamily="34" charset="0"/>
                          <a:cs typeface="Verdana" panose="020B0604030504040204" pitchFamily="34" charset="0"/>
                        </a:rPr>
                        <a:t>16/09/20</a:t>
                      </a:r>
                    </a:p>
                  </a:txBody>
                  <a:tcPr/>
                </a:tc>
                <a:tc>
                  <a:txBody>
                    <a:bodyPr/>
                    <a:lstStyle/>
                    <a:p>
                      <a:pPr marL="87313" marR="0" lvl="0" indent="-77788"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smtClean="0">
                          <a:solidFill>
                            <a:schemeClr val="tx1"/>
                          </a:solidFill>
                          <a:latin typeface="+mn-lt"/>
                        </a:rPr>
                        <a:t>Developer commenced FHIR proxy work in test environment</a:t>
                      </a:r>
                    </a:p>
                    <a:p>
                      <a:pPr marL="87313" marR="0" lvl="0" indent="-77788"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smtClean="0">
                          <a:solidFill>
                            <a:schemeClr val="tx1"/>
                          </a:solidFill>
                          <a:latin typeface="+mn-lt"/>
                        </a:rPr>
                        <a:t>Meeting took place to progress plan for Synanetics to support initial connectivity.</a:t>
                      </a:r>
                      <a:endParaRPr lang="en-GB" sz="900" kern="1200" baseline="0" dirty="0">
                        <a:solidFill>
                          <a:schemeClr val="tx1"/>
                        </a:solidFill>
                        <a:latin typeface="+mn-lt"/>
                      </a:endParaRPr>
                    </a:p>
                  </a:txBody>
                  <a:tcPr/>
                </a:tc>
                <a:tc>
                  <a:txBody>
                    <a:bodyPr/>
                    <a:lstStyle/>
                    <a:p>
                      <a:pPr marL="87313" lvl="0" indent="-87313">
                        <a:buFont typeface="Arial" panose="020B0604020202020204" pitchFamily="34" charset="0"/>
                        <a:buChar char="•"/>
                      </a:pPr>
                      <a:r>
                        <a:rPr lang="en-GB" sz="900" kern="1200" baseline="0" dirty="0" smtClean="0">
                          <a:solidFill>
                            <a:schemeClr val="tx1"/>
                          </a:solidFill>
                          <a:latin typeface="+mn-lt"/>
                          <a:ea typeface="Verdana" panose="020B0604030504040204" pitchFamily="34" charset="0"/>
                          <a:cs typeface="Verdana" panose="020B0604030504040204" pitchFamily="34" charset="0"/>
                        </a:rPr>
                        <a:t>FHIR proxy work complete</a:t>
                      </a:r>
                    </a:p>
                    <a:p>
                      <a:pPr marL="87313" lvl="0" indent="-87313">
                        <a:buFont typeface="Arial" panose="020B0604020202020204" pitchFamily="34" charset="0"/>
                        <a:buChar char="•"/>
                      </a:pPr>
                      <a:r>
                        <a:rPr lang="en-GB" sz="900" kern="1200" baseline="0" dirty="0" smtClean="0">
                          <a:solidFill>
                            <a:schemeClr val="tx1"/>
                          </a:solidFill>
                          <a:latin typeface="+mn-lt"/>
                          <a:ea typeface="Verdana" panose="020B0604030504040204" pitchFamily="34" charset="0"/>
                          <a:cs typeface="Verdana" panose="020B0604030504040204" pitchFamily="34" charset="0"/>
                        </a:rPr>
                        <a:t>IG and clinical assurance documents received </a:t>
                      </a:r>
                    </a:p>
                    <a:p>
                      <a:pPr marL="87313" lvl="0" indent="-87313">
                        <a:buFont typeface="Arial" panose="020B0604020202020204" pitchFamily="34" charset="0"/>
                        <a:buChar char="•"/>
                      </a:pPr>
                      <a:r>
                        <a:rPr lang="en-GB" sz="900" kern="1200" baseline="0" dirty="0" smtClean="0">
                          <a:solidFill>
                            <a:schemeClr val="tx1"/>
                          </a:solidFill>
                          <a:latin typeface="+mn-lt"/>
                          <a:ea typeface="Verdana" panose="020B0604030504040204" pitchFamily="34" charset="0"/>
                          <a:cs typeface="Verdana" panose="020B0604030504040204" pitchFamily="34" charset="0"/>
                        </a:rPr>
                        <a:t>Technical scope review meeting with Synanetics</a:t>
                      </a:r>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900" b="0" i="0" u="none" strike="noStrike" kern="1200" cap="none" spc="0" normalizeH="0" baseline="0" noProof="0" dirty="0">
                        <a:ln>
                          <a:noFill/>
                        </a:ln>
                        <a:solidFill>
                          <a:schemeClr val="tx1"/>
                        </a:solidFill>
                        <a:effectLst/>
                        <a:uLnTx/>
                        <a:uFillTx/>
                        <a:latin typeface="+mn-lt"/>
                        <a:ea typeface="Verdana" panose="020B0604030504040204" pitchFamily="34" charset="0"/>
                        <a:cs typeface="Verdana" panose="020B0604030504040204" pitchFamily="34" charset="0"/>
                      </a:endParaRPr>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935407464"/>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173100" y="451206"/>
            <a:ext cx="11845799" cy="309032"/>
          </a:xfrm>
          <a:prstGeom prst="rect">
            <a:avLst/>
          </a:prstGeom>
          <a:solidFill>
            <a:schemeClr val="bg1"/>
          </a:solidFill>
          <a:ln w="19050">
            <a:solidFill>
              <a:srgbClr val="62B5E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defTabSz="457200" eaLnBrk="0" fontAlgn="base" hangingPunct="0">
              <a:spcBef>
                <a:spcPct val="0"/>
              </a:spcBef>
              <a:spcAft>
                <a:spcPct val="0"/>
              </a:spcAft>
              <a:defRPr/>
            </a:pPr>
            <a:r>
              <a:rPr lang="en-GB" sz="1400"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On-boarding Dashboard</a:t>
            </a:r>
            <a:endParaRPr lang="en-GB" sz="14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21" name="Rectangle 20"/>
          <p:cNvSpPr/>
          <p:nvPr/>
        </p:nvSpPr>
        <p:spPr>
          <a:xfrm>
            <a:off x="0" y="-14117"/>
            <a:ext cx="12192000" cy="425212"/>
          </a:xfrm>
          <a:prstGeom prst="rect">
            <a:avLst/>
          </a:prstGeom>
          <a:solidFill>
            <a:srgbClr val="00A3E0"/>
          </a:solidFill>
          <a:ln>
            <a:solidFill>
              <a:srgbClr val="00A3E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defTabSz="457200" eaLnBrk="0" fontAlgn="base" hangingPunct="0">
              <a:spcBef>
                <a:spcPct val="0"/>
              </a:spcBef>
              <a:spcAft>
                <a:spcPct val="0"/>
              </a:spcAft>
              <a:defRPr/>
            </a:pPr>
            <a:r>
              <a:rPr lang="en-GB" sz="1200" b="1" dirty="0">
                <a:solidFill>
                  <a:prstClr val="white"/>
                </a:solidFill>
                <a:latin typeface="Verdana" panose="020B0604030504040204" pitchFamily="34" charset="0"/>
                <a:ea typeface="Verdana" panose="020B0604030504040204" pitchFamily="34" charset="0"/>
                <a:cs typeface="Verdana" panose="020B0604030504040204" pitchFamily="34" charset="0"/>
              </a:rPr>
              <a:t>Workstream Report –Yorkshire and Humber Integrated Care Record Programme			 Report </a:t>
            </a:r>
            <a:r>
              <a:rPr lang="en-GB" sz="1200" b="1" dirty="0" smtClean="0">
                <a:solidFill>
                  <a:prstClr val="white"/>
                </a:solidFill>
                <a:latin typeface="Verdana" panose="020B0604030504040204" pitchFamily="34" charset="0"/>
                <a:ea typeface="Verdana" panose="020B0604030504040204" pitchFamily="34" charset="0"/>
                <a:cs typeface="Verdana" panose="020B0604030504040204" pitchFamily="34" charset="0"/>
              </a:rPr>
              <a:t>Date:  </a:t>
            </a:r>
            <a:r>
              <a:rPr lang="en-GB" sz="1200" b="1" dirty="0">
                <a:solidFill>
                  <a:prstClr val="white"/>
                </a:solidFill>
                <a:ea typeface="Verdana" panose="020B0604030504040204" pitchFamily="34" charset="0"/>
                <a:cs typeface="Verdana" panose="020B0604030504040204" pitchFamily="34" charset="0"/>
              </a:rPr>
              <a:t>12</a:t>
            </a:r>
            <a:r>
              <a:rPr lang="en-GB" sz="1200" b="1" baseline="30000" dirty="0">
                <a:solidFill>
                  <a:prstClr val="white"/>
                </a:solidFill>
                <a:ea typeface="Verdana" panose="020B0604030504040204" pitchFamily="34" charset="0"/>
                <a:cs typeface="Verdana" panose="020B0604030504040204" pitchFamily="34" charset="0"/>
              </a:rPr>
              <a:t>th</a:t>
            </a:r>
            <a:r>
              <a:rPr lang="en-GB" sz="1200" b="1" dirty="0">
                <a:solidFill>
                  <a:prstClr val="white"/>
                </a:solidFill>
                <a:ea typeface="Verdana" panose="020B0604030504040204" pitchFamily="34" charset="0"/>
                <a:cs typeface="Verdana" panose="020B0604030504040204" pitchFamily="34" charset="0"/>
              </a:rPr>
              <a:t> August 2020</a:t>
            </a:r>
          </a:p>
        </p:txBody>
      </p:sp>
      <p:graphicFrame>
        <p:nvGraphicFramePr>
          <p:cNvPr id="4" name="Object 3"/>
          <p:cNvGraphicFramePr>
            <a:graphicFrameLocks noChangeAspect="1"/>
          </p:cNvGraphicFramePr>
          <p:nvPr>
            <p:extLst/>
          </p:nvPr>
        </p:nvGraphicFramePr>
        <p:xfrm>
          <a:off x="361412" y="1149108"/>
          <a:ext cx="8813800" cy="5403850"/>
        </p:xfrm>
        <a:graphic>
          <a:graphicData uri="http://schemas.openxmlformats.org/presentationml/2006/ole">
            <mc:AlternateContent xmlns:mc="http://schemas.openxmlformats.org/markup-compatibility/2006">
              <mc:Choice xmlns:v="urn:schemas-microsoft-com:vml" Requires="v">
                <p:oleObj spid="_x0000_s1028" name="Worksheet" r:id="rId3" imgW="8813904" imgH="5403688" progId="Excel.Sheet.12">
                  <p:embed/>
                </p:oleObj>
              </mc:Choice>
              <mc:Fallback>
                <p:oleObj name="Worksheet" r:id="rId3" imgW="8813904" imgH="5403688" progId="Excel.Sheet.12">
                  <p:embed/>
                  <p:pic>
                    <p:nvPicPr>
                      <p:cNvPr id="4" name="Object 3"/>
                      <p:cNvPicPr/>
                      <p:nvPr/>
                    </p:nvPicPr>
                    <p:blipFill>
                      <a:blip r:embed="rId4"/>
                      <a:stretch>
                        <a:fillRect/>
                      </a:stretch>
                    </p:blipFill>
                    <p:spPr>
                      <a:xfrm>
                        <a:off x="361412" y="1149108"/>
                        <a:ext cx="8813800" cy="5403850"/>
                      </a:xfrm>
                      <a:prstGeom prst="rect">
                        <a:avLst/>
                      </a:prstGeom>
                    </p:spPr>
                  </p:pic>
                </p:oleObj>
              </mc:Fallback>
            </mc:AlternateContent>
          </a:graphicData>
        </a:graphic>
      </p:graphicFrame>
      <p:pic>
        <p:nvPicPr>
          <p:cNvPr id="11356" name="Oval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750" y="44450"/>
            <a:ext cx="1524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4770814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0" y="-4782"/>
            <a:ext cx="12192000" cy="425212"/>
          </a:xfrm>
          <a:prstGeom prst="rect">
            <a:avLst/>
          </a:prstGeom>
          <a:solidFill>
            <a:srgbClr val="00A3E0"/>
          </a:solidFill>
          <a:ln>
            <a:solidFill>
              <a:srgbClr val="00A3E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defTabSz="457200" eaLnBrk="0" fontAlgn="base" hangingPunct="0">
              <a:spcBef>
                <a:spcPct val="0"/>
              </a:spcBef>
              <a:spcAft>
                <a:spcPct val="0"/>
              </a:spcAft>
              <a:defRPr/>
            </a:pPr>
            <a:r>
              <a:rPr lang="en-GB" sz="1200" b="1" dirty="0">
                <a:solidFill>
                  <a:prstClr val="white"/>
                </a:solidFill>
                <a:ea typeface="Verdana" panose="020B0604030504040204" pitchFamily="34" charset="0"/>
                <a:cs typeface="Verdana" panose="020B0604030504040204" pitchFamily="34" charset="0"/>
              </a:rPr>
              <a:t>Workstream Report –Yorkshire and Humber Integrated Care Record Programme			Report Date: 12</a:t>
            </a:r>
            <a:r>
              <a:rPr lang="en-GB" sz="1200" b="1" baseline="30000" dirty="0">
                <a:solidFill>
                  <a:prstClr val="white"/>
                </a:solidFill>
                <a:ea typeface="Verdana" panose="020B0604030504040204" pitchFamily="34" charset="0"/>
                <a:cs typeface="Verdana" panose="020B0604030504040204" pitchFamily="34" charset="0"/>
              </a:rPr>
              <a:t>th</a:t>
            </a:r>
            <a:r>
              <a:rPr lang="en-GB" sz="1200" b="1" dirty="0">
                <a:solidFill>
                  <a:prstClr val="white"/>
                </a:solidFill>
                <a:ea typeface="Verdana" panose="020B0604030504040204" pitchFamily="34" charset="0"/>
                <a:cs typeface="Verdana" panose="020B0604030504040204" pitchFamily="34" charset="0"/>
              </a:rPr>
              <a:t> August </a:t>
            </a:r>
            <a:r>
              <a:rPr lang="en-GB" sz="1200" b="1" dirty="0" smtClean="0">
                <a:solidFill>
                  <a:prstClr val="white"/>
                </a:solidFill>
                <a:ea typeface="Verdana" panose="020B0604030504040204" pitchFamily="34" charset="0"/>
                <a:cs typeface="Verdana" panose="020B0604030504040204" pitchFamily="34" charset="0"/>
              </a:rPr>
              <a:t>2020</a:t>
            </a:r>
            <a:endParaRPr lang="en-GB" sz="1200" b="1" dirty="0">
              <a:solidFill>
                <a:prstClr val="white"/>
              </a:solidFill>
              <a:ea typeface="Verdana" panose="020B0604030504040204" pitchFamily="34" charset="0"/>
              <a:cs typeface="Verdana" panose="020B0604030504040204" pitchFamily="34" charset="0"/>
            </a:endParaRPr>
          </a:p>
        </p:txBody>
      </p:sp>
      <p:sp>
        <p:nvSpPr>
          <p:cNvPr id="17" name="Rectangle 16"/>
          <p:cNvSpPr/>
          <p:nvPr/>
        </p:nvSpPr>
        <p:spPr>
          <a:xfrm>
            <a:off x="62343" y="479218"/>
            <a:ext cx="11917990" cy="352971"/>
          </a:xfrm>
          <a:prstGeom prst="rect">
            <a:avLst/>
          </a:prstGeom>
          <a:solidFill>
            <a:schemeClr val="bg1"/>
          </a:solidFill>
          <a:ln w="19050">
            <a:solidFill>
              <a:srgbClr val="62B5E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defTabSz="457200" eaLnBrk="0" fontAlgn="base" hangingPunct="0">
              <a:spcBef>
                <a:spcPct val="0"/>
              </a:spcBef>
              <a:spcAft>
                <a:spcPct val="0"/>
              </a:spcAft>
              <a:defRPr/>
            </a:pPr>
            <a:r>
              <a:rPr lang="en-GB" sz="1600" b="1" dirty="0" smtClean="0">
                <a:solidFill>
                  <a:srgbClr val="FF0000"/>
                </a:solidFill>
                <a:ea typeface="Verdana" panose="020B0604030504040204" pitchFamily="34" charset="0"/>
                <a:cs typeface="Verdana" panose="020B0604030504040204" pitchFamily="34" charset="0"/>
              </a:rPr>
              <a:t>Other news</a:t>
            </a:r>
            <a:endParaRPr lang="en-GB" sz="1600" dirty="0">
              <a:solidFill>
                <a:srgbClr val="FF0000"/>
              </a:solidFill>
              <a:ea typeface="Verdana" panose="020B0604030504040204" pitchFamily="34" charset="0"/>
              <a:cs typeface="Verdana" panose="020B0604030504040204" pitchFamily="34" charset="0"/>
            </a:endParaRPr>
          </a:p>
        </p:txBody>
      </p:sp>
      <p:sp>
        <p:nvSpPr>
          <p:cNvPr id="2" name="TextBox 1"/>
          <p:cNvSpPr txBox="1"/>
          <p:nvPr/>
        </p:nvSpPr>
        <p:spPr>
          <a:xfrm>
            <a:off x="115069" y="1056265"/>
            <a:ext cx="12012287" cy="5083443"/>
          </a:xfrm>
          <a:prstGeom prst="rect">
            <a:avLst/>
          </a:prstGeom>
          <a:noFill/>
        </p:spPr>
        <p:txBody>
          <a:bodyPr wrap="square" lIns="0" tIns="0" rIns="0" bIns="0" rtlCol="0">
            <a:spAutoFit/>
          </a:bodyPr>
          <a:lstStyle/>
          <a:p>
            <a:pPr marL="447675" indent="-354013">
              <a:lnSpc>
                <a:spcPct val="200000"/>
              </a:lnSpc>
              <a:spcBef>
                <a:spcPts val="0"/>
              </a:spcBef>
              <a:spcAft>
                <a:spcPts val="1000"/>
              </a:spcAft>
              <a:buSzPct val="100000"/>
              <a:buFont typeface="Arial"/>
              <a:buChar char="•"/>
            </a:pPr>
            <a:r>
              <a:rPr lang="en-GB" sz="1600" b="1" dirty="0" smtClean="0">
                <a:solidFill>
                  <a:schemeClr val="accent3">
                    <a:lumMod val="50000"/>
                  </a:schemeClr>
                </a:solidFill>
              </a:rPr>
              <a:t>Engagement </a:t>
            </a:r>
            <a:r>
              <a:rPr lang="en-GB" sz="1200" dirty="0" smtClean="0"/>
              <a:t>the </a:t>
            </a:r>
            <a:r>
              <a:rPr lang="en-GB" sz="1200" dirty="0"/>
              <a:t>team are speaking to a number of new partner organisations about the possibility of connecting to the YHCR and are liaising with ICS colleagues to ensure this activity is part of their digital roadmaps.</a:t>
            </a:r>
          </a:p>
          <a:p>
            <a:pPr marL="447675" indent="-354013">
              <a:lnSpc>
                <a:spcPct val="200000"/>
              </a:lnSpc>
              <a:spcBef>
                <a:spcPts val="0"/>
              </a:spcBef>
              <a:spcAft>
                <a:spcPts val="1000"/>
              </a:spcAft>
              <a:buSzPct val="100000"/>
              <a:buFont typeface="Arial"/>
              <a:buChar char="•"/>
            </a:pPr>
            <a:r>
              <a:rPr lang="en-GB" sz="1200" dirty="0"/>
              <a:t>NHS-X  </a:t>
            </a:r>
            <a:r>
              <a:rPr lang="en-GB" sz="1200" dirty="0" smtClean="0"/>
              <a:t>expressed an interest in further collaboration on the YHCR solution.</a:t>
            </a:r>
          </a:p>
          <a:p>
            <a:pPr marL="93662">
              <a:lnSpc>
                <a:spcPct val="200000"/>
              </a:lnSpc>
              <a:spcBef>
                <a:spcPts val="0"/>
              </a:spcBef>
              <a:spcAft>
                <a:spcPts val="1000"/>
              </a:spcAft>
              <a:buSzPct val="100000"/>
              <a:tabLst>
                <a:tab pos="449263" algn="l"/>
              </a:tabLst>
            </a:pPr>
            <a:endParaRPr lang="en-GB" sz="800" b="1" dirty="0" smtClean="0">
              <a:solidFill>
                <a:schemeClr val="accent3">
                  <a:lumMod val="50000"/>
                </a:schemeClr>
              </a:solidFill>
            </a:endParaRPr>
          </a:p>
          <a:p>
            <a:pPr marL="93662">
              <a:lnSpc>
                <a:spcPct val="200000"/>
              </a:lnSpc>
              <a:spcBef>
                <a:spcPts val="0"/>
              </a:spcBef>
              <a:spcAft>
                <a:spcPts val="1000"/>
              </a:spcAft>
              <a:buSzPct val="100000"/>
              <a:tabLst>
                <a:tab pos="449263" algn="l"/>
              </a:tabLst>
            </a:pPr>
            <a:r>
              <a:rPr lang="en-GB" sz="1600" b="1" dirty="0" smtClean="0">
                <a:solidFill>
                  <a:schemeClr val="accent3">
                    <a:lumMod val="50000"/>
                  </a:schemeClr>
                </a:solidFill>
              </a:rPr>
              <a:t>	On-boarding</a:t>
            </a:r>
            <a:r>
              <a:rPr lang="en-GB" sz="1600" dirty="0" smtClean="0"/>
              <a:t> </a:t>
            </a:r>
            <a:r>
              <a:rPr lang="en-GB" sz="1200" dirty="0" smtClean="0"/>
              <a:t>processes have been reviewed and we will continue to discuss this to ensure the YHCR is easy to adopt for future waves</a:t>
            </a:r>
          </a:p>
          <a:p>
            <a:pPr marL="93662">
              <a:lnSpc>
                <a:spcPct val="200000"/>
              </a:lnSpc>
              <a:spcBef>
                <a:spcPts val="0"/>
              </a:spcBef>
              <a:spcAft>
                <a:spcPts val="1000"/>
              </a:spcAft>
              <a:buSzPct val="100000"/>
              <a:tabLst>
                <a:tab pos="449263" algn="l"/>
              </a:tabLst>
            </a:pPr>
            <a:endParaRPr lang="en-GB" sz="800" dirty="0" smtClean="0"/>
          </a:p>
          <a:p>
            <a:pPr marL="449263" defTabSz="225425">
              <a:lnSpc>
                <a:spcPct val="200000"/>
              </a:lnSpc>
              <a:spcBef>
                <a:spcPts val="0"/>
              </a:spcBef>
              <a:spcAft>
                <a:spcPts val="1000"/>
              </a:spcAft>
              <a:buSzPct val="100000"/>
            </a:pPr>
            <a:r>
              <a:rPr lang="en-GB" sz="1600" b="1" dirty="0" smtClean="0">
                <a:solidFill>
                  <a:schemeClr val="accent3">
                    <a:lumMod val="50000"/>
                  </a:schemeClr>
                </a:solidFill>
              </a:rPr>
              <a:t>Academy </a:t>
            </a:r>
            <a:r>
              <a:rPr lang="en-GB" sz="1200" dirty="0" smtClean="0"/>
              <a:t>the ICR academy proposal is now been refreshed following initial consultation.  The YHCR ICR academy to complement the PHM Academy in supporting colleagues </a:t>
            </a:r>
            <a:r>
              <a:rPr lang="en-GB" sz="1200" dirty="0"/>
              <a:t>to define, design and deliver </a:t>
            </a:r>
            <a:r>
              <a:rPr lang="en-GB" sz="1200" dirty="0" smtClean="0"/>
              <a:t>regional integrated care. </a:t>
            </a:r>
          </a:p>
          <a:p>
            <a:pPr marL="93662" defTabSz="225425">
              <a:lnSpc>
                <a:spcPct val="200000"/>
              </a:lnSpc>
              <a:spcBef>
                <a:spcPts val="0"/>
              </a:spcBef>
              <a:spcAft>
                <a:spcPts val="1000"/>
              </a:spcAft>
              <a:buSzPct val="100000"/>
            </a:pPr>
            <a:endParaRPr lang="en-GB" sz="800" dirty="0"/>
          </a:p>
          <a:p>
            <a:pPr marL="449263" indent="-357188">
              <a:lnSpc>
                <a:spcPct val="200000"/>
              </a:lnSpc>
              <a:spcAft>
                <a:spcPts val="1000"/>
              </a:spcAft>
              <a:buSzPct val="100000"/>
              <a:tabLst>
                <a:tab pos="449263" algn="l"/>
              </a:tabLst>
            </a:pPr>
            <a:r>
              <a:rPr lang="en-GB" sz="1600" b="1" dirty="0" smtClean="0">
                <a:solidFill>
                  <a:schemeClr val="accent3">
                    <a:lumMod val="50000"/>
                  </a:schemeClr>
                </a:solidFill>
              </a:rPr>
              <a:t>     YHCR operations Requirements to support the tender for the </a:t>
            </a:r>
            <a:r>
              <a:rPr lang="en-GB" sz="1200" dirty="0" smtClean="0">
                <a:ea typeface="Verdana" panose="020B0604030504040204" pitchFamily="34" charset="0"/>
                <a:cs typeface="Verdana" panose="020B0604030504040204" pitchFamily="34" charset="0"/>
              </a:rPr>
              <a:t>long-term service solution now being considered and     permanent roles to support the YHCR operations going forward are now being reviewed by HR colleagues.</a:t>
            </a:r>
            <a:endParaRPr lang="en-GB" sz="1200" dirty="0">
              <a:ea typeface="Verdana" panose="020B0604030504040204" pitchFamily="34" charset="0"/>
              <a:cs typeface="Verdana" panose="020B0604030504040204" pitchFamily="34" charset="0"/>
            </a:endParaRPr>
          </a:p>
        </p:txBody>
      </p:sp>
      <p:pic>
        <p:nvPicPr>
          <p:cNvPr id="18"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90" r="75203"/>
          <a:stretch/>
        </p:blipFill>
        <p:spPr bwMode="auto">
          <a:xfrm>
            <a:off x="128823" y="1208353"/>
            <a:ext cx="272652" cy="3128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90" r="75203"/>
          <a:stretch/>
        </p:blipFill>
        <p:spPr bwMode="auto">
          <a:xfrm>
            <a:off x="131180" y="2132423"/>
            <a:ext cx="272652" cy="3128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90" r="75203"/>
          <a:stretch/>
        </p:blipFill>
        <p:spPr bwMode="auto">
          <a:xfrm>
            <a:off x="150100" y="3006332"/>
            <a:ext cx="272652" cy="3128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90" r="75203"/>
          <a:stretch/>
        </p:blipFill>
        <p:spPr bwMode="auto">
          <a:xfrm>
            <a:off x="150100" y="4021504"/>
            <a:ext cx="272652" cy="3128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90" r="75203"/>
          <a:stretch/>
        </p:blipFill>
        <p:spPr bwMode="auto">
          <a:xfrm>
            <a:off x="208059" y="5377643"/>
            <a:ext cx="272652" cy="3128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85240761"/>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0" y="-4782"/>
            <a:ext cx="12192000" cy="425212"/>
          </a:xfrm>
          <a:prstGeom prst="rect">
            <a:avLst/>
          </a:prstGeom>
          <a:solidFill>
            <a:srgbClr val="00A3E0"/>
          </a:solidFill>
          <a:ln>
            <a:solidFill>
              <a:srgbClr val="00A3E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defTabSz="457200" eaLnBrk="0" fontAlgn="base" hangingPunct="0">
              <a:spcBef>
                <a:spcPct val="0"/>
              </a:spcBef>
              <a:spcAft>
                <a:spcPct val="0"/>
              </a:spcAft>
              <a:defRPr/>
            </a:pPr>
            <a:r>
              <a:rPr lang="en-GB" sz="1200" b="1" dirty="0">
                <a:solidFill>
                  <a:prstClr val="white"/>
                </a:solidFill>
                <a:latin typeface="Verdana" panose="020B0604030504040204" pitchFamily="34" charset="0"/>
                <a:ea typeface="Verdana" panose="020B0604030504040204" pitchFamily="34" charset="0"/>
                <a:cs typeface="Verdana" panose="020B0604030504040204" pitchFamily="34" charset="0"/>
              </a:rPr>
              <a:t>Workstream Report –Yorkshire and Humber Integrated Care Record Programme			Report </a:t>
            </a:r>
            <a:r>
              <a:rPr lang="en-GB" sz="1200" b="1" dirty="0" smtClean="0">
                <a:solidFill>
                  <a:prstClr val="white"/>
                </a:solidFill>
                <a:latin typeface="Verdana" panose="020B0604030504040204" pitchFamily="34" charset="0"/>
                <a:ea typeface="Verdana" panose="020B0604030504040204" pitchFamily="34" charset="0"/>
                <a:cs typeface="Verdana" panose="020B0604030504040204" pitchFamily="34" charset="0"/>
              </a:rPr>
              <a:t>Date: </a:t>
            </a:r>
            <a:r>
              <a:rPr lang="en-GB" sz="1200" b="1" dirty="0">
                <a:solidFill>
                  <a:prstClr val="white"/>
                </a:solidFill>
                <a:ea typeface="Verdana" panose="020B0604030504040204" pitchFamily="34" charset="0"/>
                <a:cs typeface="Verdana" panose="020B0604030504040204" pitchFamily="34" charset="0"/>
              </a:rPr>
              <a:t>12</a:t>
            </a:r>
            <a:r>
              <a:rPr lang="en-GB" sz="1200" b="1" baseline="30000" dirty="0">
                <a:solidFill>
                  <a:prstClr val="white"/>
                </a:solidFill>
                <a:ea typeface="Verdana" panose="020B0604030504040204" pitchFamily="34" charset="0"/>
                <a:cs typeface="Verdana" panose="020B0604030504040204" pitchFamily="34" charset="0"/>
              </a:rPr>
              <a:t>th</a:t>
            </a:r>
            <a:r>
              <a:rPr lang="en-GB" sz="1200" b="1" dirty="0">
                <a:solidFill>
                  <a:prstClr val="white"/>
                </a:solidFill>
                <a:ea typeface="Verdana" panose="020B0604030504040204" pitchFamily="34" charset="0"/>
                <a:cs typeface="Verdana" panose="020B0604030504040204" pitchFamily="34" charset="0"/>
              </a:rPr>
              <a:t> August 2020</a:t>
            </a:r>
          </a:p>
        </p:txBody>
      </p:sp>
      <p:sp>
        <p:nvSpPr>
          <p:cNvPr id="17" name="Rectangle 16"/>
          <p:cNvSpPr/>
          <p:nvPr/>
        </p:nvSpPr>
        <p:spPr>
          <a:xfrm>
            <a:off x="62343" y="479218"/>
            <a:ext cx="11977257" cy="352971"/>
          </a:xfrm>
          <a:prstGeom prst="rect">
            <a:avLst/>
          </a:prstGeom>
          <a:solidFill>
            <a:schemeClr val="bg1"/>
          </a:solidFill>
          <a:ln w="19050">
            <a:solidFill>
              <a:srgbClr val="62B5E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defTabSz="457200" eaLnBrk="0" fontAlgn="base" hangingPunct="0">
              <a:spcBef>
                <a:spcPct val="0"/>
              </a:spcBef>
              <a:spcAft>
                <a:spcPct val="0"/>
              </a:spcAft>
              <a:defRPr/>
            </a:pPr>
            <a:r>
              <a:rPr lang="en-GB" sz="1600"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Risk Dashboard</a:t>
            </a:r>
            <a:endParaRPr lang="en-GB" sz="16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3" name="Object 2"/>
          <p:cNvGraphicFramePr>
            <a:graphicFrameLocks noChangeAspect="1"/>
          </p:cNvGraphicFramePr>
          <p:nvPr>
            <p:extLst/>
          </p:nvPr>
        </p:nvGraphicFramePr>
        <p:xfrm>
          <a:off x="114300" y="1155700"/>
          <a:ext cx="11544300" cy="5473700"/>
        </p:xfrm>
        <a:graphic>
          <a:graphicData uri="http://schemas.openxmlformats.org/presentationml/2006/ole">
            <mc:AlternateContent xmlns:mc="http://schemas.openxmlformats.org/markup-compatibility/2006">
              <mc:Choice xmlns:v="urn:schemas-microsoft-com:vml" Requires="v">
                <p:oleObj spid="_x0000_s2052" name="Worksheet" r:id="rId3" imgW="11544248" imgH="5473515" progId="Excel.Sheet.12">
                  <p:embed/>
                </p:oleObj>
              </mc:Choice>
              <mc:Fallback>
                <p:oleObj name="Worksheet" r:id="rId3" imgW="11544248" imgH="5473515" progId="Excel.Sheet.12">
                  <p:embed/>
                  <p:pic>
                    <p:nvPicPr>
                      <p:cNvPr id="3" name="Object 2"/>
                      <p:cNvPicPr/>
                      <p:nvPr/>
                    </p:nvPicPr>
                    <p:blipFill>
                      <a:blip r:embed="rId4"/>
                      <a:stretch>
                        <a:fillRect/>
                      </a:stretch>
                    </p:blipFill>
                    <p:spPr>
                      <a:xfrm>
                        <a:off x="114300" y="1155700"/>
                        <a:ext cx="11544300" cy="5473700"/>
                      </a:xfrm>
                      <a:prstGeom prst="rect">
                        <a:avLst/>
                      </a:prstGeom>
                    </p:spPr>
                  </p:pic>
                </p:oleObj>
              </mc:Fallback>
            </mc:AlternateContent>
          </a:graphicData>
        </a:graphic>
      </p:graphicFrame>
      <p:pic>
        <p:nvPicPr>
          <p:cNvPr id="13313" name="TextBox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0350" y="0"/>
            <a:ext cx="1498600"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26870694"/>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09907" y="73570"/>
            <a:ext cx="1315995" cy="22242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1" rIns="68580" bIns="34291" numCol="1" spcCol="0" rtlCol="0" fromWordArt="0" anchor="ctr" anchorCtr="0" forceAA="0" compatLnSpc="1">
            <a:prstTxWarp prst="textNoShape">
              <a:avLst/>
            </a:prstTxWarp>
            <a:noAutofit/>
          </a:bodyPr>
          <a:lstStyle/>
          <a:p>
            <a:r>
              <a:rPr lang="en-GB" sz="1351" b="1" dirty="0"/>
              <a:t>Programme</a:t>
            </a:r>
          </a:p>
        </p:txBody>
      </p:sp>
      <p:sp>
        <p:nvSpPr>
          <p:cNvPr id="5" name="Rectangle 4"/>
          <p:cNvSpPr/>
          <p:nvPr/>
        </p:nvSpPr>
        <p:spPr>
          <a:xfrm>
            <a:off x="1725897" y="73570"/>
            <a:ext cx="3274540" cy="22242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1" rIns="68580" bIns="34291" numCol="1" spcCol="0" rtlCol="0" fromWordArt="0" anchor="ctr" anchorCtr="0" forceAA="0" compatLnSpc="1">
            <a:prstTxWarp prst="textNoShape">
              <a:avLst/>
            </a:prstTxWarp>
            <a:noAutofit/>
          </a:bodyPr>
          <a:lstStyle/>
          <a:p>
            <a:r>
              <a:rPr lang="en-GB" sz="1351" dirty="0">
                <a:solidFill>
                  <a:schemeClr val="tx1"/>
                </a:solidFill>
              </a:rPr>
              <a:t>Yorkshire &amp; Humber Care Record</a:t>
            </a:r>
          </a:p>
        </p:txBody>
      </p:sp>
      <p:sp>
        <p:nvSpPr>
          <p:cNvPr id="7" name="Rectangle 6"/>
          <p:cNvSpPr/>
          <p:nvPr/>
        </p:nvSpPr>
        <p:spPr>
          <a:xfrm>
            <a:off x="4513641" y="351346"/>
            <a:ext cx="1315995" cy="22242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1" rIns="68580" bIns="34291" numCol="1" spcCol="0" rtlCol="0" fromWordArt="0" anchor="ctr" anchorCtr="0" forceAA="0" compatLnSpc="1">
            <a:prstTxWarp prst="textNoShape">
              <a:avLst/>
            </a:prstTxWarp>
            <a:noAutofit/>
          </a:bodyPr>
          <a:lstStyle/>
          <a:p>
            <a:r>
              <a:rPr lang="en-GB" sz="1351" b="1" dirty="0"/>
              <a:t>RAG status</a:t>
            </a:r>
          </a:p>
        </p:txBody>
      </p:sp>
      <p:sp>
        <p:nvSpPr>
          <p:cNvPr id="8" name="Rectangle 7"/>
          <p:cNvSpPr/>
          <p:nvPr/>
        </p:nvSpPr>
        <p:spPr>
          <a:xfrm>
            <a:off x="5829638" y="351346"/>
            <a:ext cx="413999" cy="222423"/>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1" rIns="68580" bIns="34291" numCol="1" spcCol="0" rtlCol="0" fromWordArt="0" anchor="ctr" anchorCtr="0" forceAA="0" compatLnSpc="1">
            <a:prstTxWarp prst="textNoShape">
              <a:avLst/>
            </a:prstTxWarp>
            <a:noAutofit/>
          </a:bodyPr>
          <a:lstStyle/>
          <a:p>
            <a:pPr algn="ctr"/>
            <a:r>
              <a:rPr lang="en-GB" sz="1351" dirty="0">
                <a:solidFill>
                  <a:schemeClr val="tx1"/>
                </a:solidFill>
              </a:rPr>
              <a:t>A-G</a:t>
            </a:r>
          </a:p>
        </p:txBody>
      </p:sp>
      <p:sp>
        <p:nvSpPr>
          <p:cNvPr id="9" name="Rectangle 8"/>
          <p:cNvSpPr/>
          <p:nvPr/>
        </p:nvSpPr>
        <p:spPr>
          <a:xfrm>
            <a:off x="6287366" y="351346"/>
            <a:ext cx="1418639" cy="22242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1" rIns="68580" bIns="34291" numCol="1" spcCol="0" rtlCol="0" fromWordArt="0" anchor="ctr" anchorCtr="0" forceAA="0" compatLnSpc="1">
            <a:prstTxWarp prst="textNoShape">
              <a:avLst/>
            </a:prstTxWarp>
            <a:noAutofit/>
          </a:bodyPr>
          <a:lstStyle/>
          <a:p>
            <a:r>
              <a:rPr lang="en-GB" sz="1351" b="1" dirty="0"/>
              <a:t>Reporting Period </a:t>
            </a:r>
          </a:p>
        </p:txBody>
      </p:sp>
      <p:sp>
        <p:nvSpPr>
          <p:cNvPr id="10" name="Rectangle 9"/>
          <p:cNvSpPr/>
          <p:nvPr/>
        </p:nvSpPr>
        <p:spPr>
          <a:xfrm>
            <a:off x="7706002" y="351346"/>
            <a:ext cx="1030031" cy="22242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1" rIns="68580" bIns="34291" numCol="1" spcCol="0" rtlCol="0" fromWordArt="0" anchor="ctr" anchorCtr="0" forceAA="0" compatLnSpc="1">
            <a:prstTxWarp prst="textNoShape">
              <a:avLst/>
            </a:prstTxWarp>
            <a:noAutofit/>
          </a:bodyPr>
          <a:lstStyle/>
          <a:p>
            <a:pPr algn="ctr"/>
            <a:r>
              <a:rPr lang="en-GB" sz="1351" dirty="0" smtClean="0">
                <a:solidFill>
                  <a:schemeClr val="tx1"/>
                </a:solidFill>
              </a:rPr>
              <a:t>Aug </a:t>
            </a:r>
            <a:r>
              <a:rPr lang="en-GB" sz="1351" dirty="0">
                <a:solidFill>
                  <a:schemeClr val="tx1"/>
                </a:solidFill>
              </a:rPr>
              <a:t>2020</a:t>
            </a:r>
          </a:p>
        </p:txBody>
      </p:sp>
      <p:sp>
        <p:nvSpPr>
          <p:cNvPr id="11" name="Rectangle 10"/>
          <p:cNvSpPr/>
          <p:nvPr/>
        </p:nvSpPr>
        <p:spPr>
          <a:xfrm>
            <a:off x="409903" y="351346"/>
            <a:ext cx="487272" cy="22242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1" rIns="68580" bIns="34291" numCol="1" spcCol="0" rtlCol="0" fromWordArt="0" anchor="ctr" anchorCtr="0" forceAA="0" compatLnSpc="1">
            <a:prstTxWarp prst="textNoShape">
              <a:avLst/>
            </a:prstTxWarp>
            <a:noAutofit/>
          </a:bodyPr>
          <a:lstStyle/>
          <a:p>
            <a:r>
              <a:rPr lang="en-GB" sz="1351" b="1" dirty="0"/>
              <a:t>SRO</a:t>
            </a:r>
          </a:p>
        </p:txBody>
      </p:sp>
      <p:sp>
        <p:nvSpPr>
          <p:cNvPr id="12" name="Rectangle 11"/>
          <p:cNvSpPr/>
          <p:nvPr/>
        </p:nvSpPr>
        <p:spPr>
          <a:xfrm>
            <a:off x="897179" y="351346"/>
            <a:ext cx="1527101" cy="22242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1" rIns="68580" bIns="34291" numCol="1" spcCol="0" rtlCol="0" fromWordArt="0" anchor="ctr" anchorCtr="0" forceAA="0" compatLnSpc="1">
            <a:prstTxWarp prst="textNoShape">
              <a:avLst/>
            </a:prstTxWarp>
            <a:noAutofit/>
          </a:bodyPr>
          <a:lstStyle/>
          <a:p>
            <a:r>
              <a:rPr lang="en-GB" sz="1351" dirty="0">
                <a:solidFill>
                  <a:schemeClr val="tx1"/>
                </a:solidFill>
              </a:rPr>
              <a:t>John Byrne</a:t>
            </a:r>
          </a:p>
        </p:txBody>
      </p:sp>
      <p:sp>
        <p:nvSpPr>
          <p:cNvPr id="13" name="Rectangle 12"/>
          <p:cNvSpPr/>
          <p:nvPr/>
        </p:nvSpPr>
        <p:spPr>
          <a:xfrm>
            <a:off x="2485509" y="351346"/>
            <a:ext cx="576723" cy="22242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1" rIns="68580" bIns="34291" numCol="1" spcCol="0" rtlCol="0" fromWordArt="0" anchor="ctr" anchorCtr="0" forceAA="0" compatLnSpc="1">
            <a:prstTxWarp prst="textNoShape">
              <a:avLst/>
            </a:prstTxWarp>
            <a:noAutofit/>
          </a:bodyPr>
          <a:lstStyle/>
          <a:p>
            <a:r>
              <a:rPr lang="en-GB" sz="1351" b="1" dirty="0"/>
              <a:t>Lead</a:t>
            </a:r>
          </a:p>
        </p:txBody>
      </p:sp>
      <p:sp>
        <p:nvSpPr>
          <p:cNvPr id="14" name="Rectangle 13"/>
          <p:cNvSpPr/>
          <p:nvPr/>
        </p:nvSpPr>
        <p:spPr>
          <a:xfrm>
            <a:off x="3062234" y="351346"/>
            <a:ext cx="1387613" cy="22242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1" rIns="68580" bIns="34291" numCol="1" spcCol="0" rtlCol="0" fromWordArt="0" anchor="ctr" anchorCtr="0" forceAA="0" compatLnSpc="1">
            <a:prstTxWarp prst="textNoShape">
              <a:avLst/>
            </a:prstTxWarp>
            <a:noAutofit/>
          </a:bodyPr>
          <a:lstStyle/>
          <a:p>
            <a:r>
              <a:rPr lang="en-GB" sz="1351" dirty="0">
                <a:solidFill>
                  <a:schemeClr val="tx1"/>
                </a:solidFill>
              </a:rPr>
              <a:t>Lee Rickles</a:t>
            </a:r>
          </a:p>
        </p:txBody>
      </p:sp>
      <p:graphicFrame>
        <p:nvGraphicFramePr>
          <p:cNvPr id="17" name="Table 16"/>
          <p:cNvGraphicFramePr>
            <a:graphicFrameLocks noGrp="1"/>
          </p:cNvGraphicFramePr>
          <p:nvPr>
            <p:extLst>
              <p:ext uri="{D42A27DB-BD31-4B8C-83A1-F6EECF244321}">
                <p14:modId xmlns:p14="http://schemas.microsoft.com/office/powerpoint/2010/main" val="4293537018"/>
              </p:ext>
            </p:extLst>
          </p:nvPr>
        </p:nvGraphicFramePr>
        <p:xfrm>
          <a:off x="409902" y="647225"/>
          <a:ext cx="11566636" cy="6058098"/>
        </p:xfrm>
        <a:graphic>
          <a:graphicData uri="http://schemas.openxmlformats.org/drawingml/2006/table">
            <a:tbl>
              <a:tblPr firstRow="1" bandRow="1">
                <a:tableStyleId>{5C22544A-7EE6-4342-B048-85BDC9FD1C3A}</a:tableStyleId>
              </a:tblPr>
              <a:tblGrid>
                <a:gridCol w="5783318">
                  <a:extLst>
                    <a:ext uri="{9D8B030D-6E8A-4147-A177-3AD203B41FA5}">
                      <a16:colId xmlns:a16="http://schemas.microsoft.com/office/drawing/2014/main" val="1058479110"/>
                    </a:ext>
                  </a:extLst>
                </a:gridCol>
                <a:gridCol w="5783318">
                  <a:extLst>
                    <a:ext uri="{9D8B030D-6E8A-4147-A177-3AD203B41FA5}">
                      <a16:colId xmlns:a16="http://schemas.microsoft.com/office/drawing/2014/main" val="1599407111"/>
                    </a:ext>
                  </a:extLst>
                </a:gridCol>
              </a:tblGrid>
              <a:tr h="329080">
                <a:tc gridSpan="2">
                  <a:txBody>
                    <a:bodyPr/>
                    <a:lstStyle/>
                    <a:p>
                      <a:r>
                        <a:rPr lang="en-GB" sz="1300" dirty="0" smtClean="0"/>
                        <a:t>Key Messages</a:t>
                      </a:r>
                      <a:endParaRPr lang="en-GB" sz="1300" dirty="0"/>
                    </a:p>
                  </a:txBody>
                  <a:tcPr/>
                </a:tc>
                <a:tc hMerge="1">
                  <a:txBody>
                    <a:bodyPr/>
                    <a:lstStyle/>
                    <a:p>
                      <a:endParaRPr lang="en-GB" dirty="0"/>
                    </a:p>
                  </a:txBody>
                  <a:tcPr/>
                </a:tc>
                <a:extLst>
                  <a:ext uri="{0D108BD9-81ED-4DB2-BD59-A6C34878D82A}">
                    <a16:rowId xmlns:a16="http://schemas.microsoft.com/office/drawing/2014/main" val="3045075276"/>
                  </a:ext>
                </a:extLst>
              </a:tr>
              <a:tr h="923965">
                <a:tc gridSpan="2">
                  <a:txBody>
                    <a:bodyPr/>
                    <a:lstStyle/>
                    <a:p>
                      <a:pPr marL="171450" indent="-171450">
                        <a:buFont typeface="Arial" panose="020B0604020202020204" pitchFamily="34" charset="0"/>
                        <a:buChar char="•"/>
                      </a:pPr>
                      <a:r>
                        <a:rPr lang="en-GB" sz="1200" baseline="0" dirty="0" smtClean="0"/>
                        <a:t>All ICSs are at different stages of development of the roll out plans for the YHCR.</a:t>
                      </a:r>
                    </a:p>
                    <a:p>
                      <a:pPr marL="171450" indent="-171450">
                        <a:buFont typeface="Arial" panose="020B0604020202020204" pitchFamily="34" charset="0"/>
                        <a:buChar char="•"/>
                      </a:pPr>
                      <a:r>
                        <a:rPr lang="en-GB" sz="1200" baseline="0" dirty="0" smtClean="0"/>
                        <a:t>The YHCR programme team  are to continue for all of 20/21, this is based upon HSLI funding being provided by HCV.</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aseline="0" dirty="0" smtClean="0"/>
                        <a:t>NHS X have briefed ICS on the requirements for COVID 19 phase 3 ICS submissions for shared care records and population health as part of the ICS submission.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aseline="0" dirty="0" smtClean="0"/>
                        <a:t>251 data processing to allow the data from SoS to be de-id for PHM has been submitted</a:t>
                      </a:r>
                      <a:endParaRPr lang="en-GB" sz="1200" dirty="0" smtClean="0"/>
                    </a:p>
                  </a:txBody>
                  <a:tcPr/>
                </a:tc>
                <a:tc hMerge="1">
                  <a:txBody>
                    <a:bodyPr/>
                    <a:lstStyle/>
                    <a:p>
                      <a:endParaRPr lang="en-GB" dirty="0"/>
                    </a:p>
                  </a:txBody>
                  <a:tcPr/>
                </a:tc>
                <a:extLst>
                  <a:ext uri="{0D108BD9-81ED-4DB2-BD59-A6C34878D82A}">
                    <a16:rowId xmlns:a16="http://schemas.microsoft.com/office/drawing/2014/main" val="1025962679"/>
                  </a:ext>
                </a:extLst>
              </a:tr>
              <a:tr h="303766">
                <a:tc>
                  <a:txBody>
                    <a:bodyPr/>
                    <a:lstStyle/>
                    <a:p>
                      <a:r>
                        <a:rPr lang="en-US" sz="1200" b="1" dirty="0" smtClean="0">
                          <a:solidFill>
                            <a:schemeClr val="bg1"/>
                          </a:solidFill>
                        </a:rPr>
                        <a:t>Key activities &amp; milestones achieved in this reporting period</a:t>
                      </a:r>
                      <a:endParaRPr lang="en-GB" sz="1200" b="1" dirty="0">
                        <a:solidFill>
                          <a:schemeClr val="bg1"/>
                        </a:solidFill>
                      </a:endParaRPr>
                    </a:p>
                  </a:txBody>
                  <a:tcPr>
                    <a:solidFill>
                      <a:srgbClr val="00B050"/>
                    </a:solidFill>
                  </a:tcPr>
                </a:tc>
                <a:tc>
                  <a:txBody>
                    <a:bodyPr/>
                    <a:lstStyle/>
                    <a:p>
                      <a:r>
                        <a:rPr lang="en-US" sz="1200" dirty="0" smtClean="0">
                          <a:solidFill>
                            <a:schemeClr val="bg1"/>
                          </a:solidFill>
                        </a:rPr>
                        <a:t>Key activities &amp; milestones planned for next reporting period</a:t>
                      </a:r>
                      <a:endParaRPr lang="en-GB" sz="1200" dirty="0">
                        <a:solidFill>
                          <a:schemeClr val="bg1"/>
                        </a:solidFill>
                      </a:endParaRPr>
                    </a:p>
                  </a:txBody>
                  <a:tcPr>
                    <a:solidFill>
                      <a:srgbClr val="00B050"/>
                    </a:solidFill>
                  </a:tcPr>
                </a:tc>
                <a:extLst>
                  <a:ext uri="{0D108BD9-81ED-4DB2-BD59-A6C34878D82A}">
                    <a16:rowId xmlns:a16="http://schemas.microsoft.com/office/drawing/2014/main" val="4117712243"/>
                  </a:ext>
                </a:extLst>
              </a:tr>
              <a:tr h="708788">
                <a:tc>
                  <a:txBody>
                    <a:bodyPr/>
                    <a:lstStyle/>
                    <a:p>
                      <a:r>
                        <a:rPr lang="en-GB" sz="1200" b="1" dirty="0" smtClean="0"/>
                        <a:t>Population Health</a:t>
                      </a:r>
                      <a:endParaRPr lang="en-GB" sz="120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smtClean="0"/>
                        <a:t>Support</a:t>
                      </a:r>
                      <a:r>
                        <a:rPr lang="en-GB" sz="1200" baseline="0" dirty="0" smtClean="0"/>
                        <a:t> the Connected Bradford team in the use of the data ark. </a:t>
                      </a:r>
                      <a:endParaRPr lang="en-GB" sz="1200"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aseline="0" dirty="0" smtClean="0"/>
                        <a:t>251 data processing approval has been submitted</a:t>
                      </a:r>
                      <a:endParaRPr lang="en-GB" sz="1200" dirty="0" smtClean="0"/>
                    </a:p>
                  </a:txBody>
                  <a:tcPr/>
                </a:tc>
                <a:tc>
                  <a:txBody>
                    <a:bodyPr/>
                    <a:lstStyle/>
                    <a:p>
                      <a:r>
                        <a:rPr lang="en-GB" sz="1200" b="1" dirty="0" smtClean="0"/>
                        <a:t>Population Health</a:t>
                      </a:r>
                    </a:p>
                    <a:p>
                      <a:r>
                        <a:rPr lang="en-GB" sz="1200" dirty="0" smtClean="0"/>
                        <a:t>Support</a:t>
                      </a:r>
                      <a:r>
                        <a:rPr lang="en-GB" sz="1200" baseline="0" dirty="0" smtClean="0"/>
                        <a:t> the Connected Bradford team in the use of the data ark. </a:t>
                      </a:r>
                      <a:endParaRPr lang="en-GB" sz="1200" baseline="0" dirty="0" smtClean="0"/>
                    </a:p>
                    <a:p>
                      <a:r>
                        <a:rPr lang="en-GB" sz="1200" baseline="0" dirty="0" smtClean="0"/>
                        <a:t>251 data processing proposal is approved and test of the national de-id solution can re-start.</a:t>
                      </a:r>
                      <a:endParaRPr lang="en-GB" sz="1200" dirty="0" smtClean="0"/>
                    </a:p>
                  </a:txBody>
                  <a:tcPr/>
                </a:tc>
                <a:extLst>
                  <a:ext uri="{0D108BD9-81ED-4DB2-BD59-A6C34878D82A}">
                    <a16:rowId xmlns:a16="http://schemas.microsoft.com/office/drawing/2014/main" val="2527754710"/>
                  </a:ext>
                </a:extLst>
              </a:tr>
              <a:tr h="1033810">
                <a:tc>
                  <a:txBody>
                    <a:bodyPr/>
                    <a:lstStyle/>
                    <a:p>
                      <a:r>
                        <a:rPr lang="en-GB" sz="1200" b="1" dirty="0" smtClean="0"/>
                        <a:t>Integrated</a:t>
                      </a:r>
                      <a:r>
                        <a:rPr lang="en-GB" sz="1200" b="1" baseline="0" dirty="0" smtClean="0"/>
                        <a:t> Care Record</a:t>
                      </a:r>
                      <a:endParaRPr lang="en-GB" sz="1200" dirty="0" smtClean="0"/>
                    </a:p>
                    <a:p>
                      <a:r>
                        <a:rPr lang="en-GB" sz="1200" baseline="0" dirty="0" smtClean="0"/>
                        <a:t>A </a:t>
                      </a:r>
                      <a:r>
                        <a:rPr lang="en-GB" sz="1200" baseline="0" dirty="0" smtClean="0"/>
                        <a:t>majority of the organisations in on-boarding move to the test stage.  </a:t>
                      </a:r>
                    </a:p>
                    <a:p>
                      <a:r>
                        <a:rPr lang="en-GB" sz="1200" baseline="0" dirty="0" smtClean="0"/>
                        <a:t>Testing </a:t>
                      </a:r>
                      <a:r>
                        <a:rPr lang="en-GB" sz="1200" baseline="0" dirty="0" smtClean="0"/>
                        <a:t>has started for </a:t>
                      </a:r>
                      <a:r>
                        <a:rPr lang="en-GB" sz="1200" baseline="0" dirty="0" smtClean="0"/>
                        <a:t>TPP non-GP API data transfer.</a:t>
                      </a:r>
                      <a:r>
                        <a:rPr lang="en-GB" sz="1200" b="0" baseline="0" dirty="0" smtClean="0"/>
                        <a:t> </a:t>
                      </a:r>
                      <a:endParaRPr lang="en-GB" sz="1200" b="0" baseline="0" dirty="0" smtClean="0"/>
                    </a:p>
                    <a:p>
                      <a:r>
                        <a:rPr lang="en-GB" sz="1200" b="0" baseline="0" dirty="0" smtClean="0"/>
                        <a:t>Minimum viable product for 111First has been presented to HCV project group</a:t>
                      </a:r>
                      <a:endParaRPr lang="en-GB" sz="1200" b="0" baseline="0" dirty="0" smtClean="0"/>
                    </a:p>
                    <a:p>
                      <a:endParaRPr lang="en-GB" sz="1200" baseline="0" dirty="0" smtClean="0"/>
                    </a:p>
                  </a:txBody>
                  <a:tcPr/>
                </a:tc>
                <a:tc>
                  <a:txBody>
                    <a:bodyPr/>
                    <a:lstStyle/>
                    <a:p>
                      <a:r>
                        <a:rPr lang="en-GB" sz="1200" b="1" dirty="0" smtClean="0"/>
                        <a:t>Integrated</a:t>
                      </a:r>
                      <a:r>
                        <a:rPr lang="en-GB" sz="1200" b="1" baseline="0" dirty="0" smtClean="0"/>
                        <a:t> Care Record</a:t>
                      </a:r>
                      <a:endParaRPr lang="en-GB" sz="1200" dirty="0" smtClean="0"/>
                    </a:p>
                    <a:p>
                      <a:r>
                        <a:rPr lang="en-GB" sz="1200" baseline="0" dirty="0" smtClean="0"/>
                        <a:t>Rotherham FT and Humber FT to go live.</a:t>
                      </a:r>
                    </a:p>
                    <a:p>
                      <a:r>
                        <a:rPr lang="en-GB" sz="1200" baseline="0" dirty="0" smtClean="0"/>
                        <a:t>A majority of the organisations in on-boarding move to the test stage.  </a:t>
                      </a:r>
                      <a:endParaRPr lang="en-GB" sz="1200" baseline="0" dirty="0" smtClean="0"/>
                    </a:p>
                  </a:txBody>
                  <a:tcPr/>
                </a:tc>
                <a:extLst>
                  <a:ext uri="{0D108BD9-81ED-4DB2-BD59-A6C34878D82A}">
                    <a16:rowId xmlns:a16="http://schemas.microsoft.com/office/drawing/2014/main" val="3528103701"/>
                  </a:ext>
                </a:extLst>
              </a:tr>
              <a:tr h="911298">
                <a:tc>
                  <a:txBody>
                    <a:bodyPr/>
                    <a:lstStyle/>
                    <a:p>
                      <a:r>
                        <a:rPr lang="en-GB" sz="1200" b="1" dirty="0" smtClean="0"/>
                        <a:t>Enduring organisation</a:t>
                      </a:r>
                    </a:p>
                    <a:p>
                      <a:r>
                        <a:rPr lang="en-GB" sz="1200" b="0" dirty="0" smtClean="0"/>
                        <a:t>WYH &amp; SYB have signed off the YHCR value case.</a:t>
                      </a:r>
                    </a:p>
                    <a:p>
                      <a:r>
                        <a:rPr lang="en-GB" sz="1200" b="0" dirty="0" smtClean="0"/>
                        <a:t>Support </a:t>
                      </a:r>
                      <a:r>
                        <a:rPr lang="en-GB" sz="1200" b="0" dirty="0" smtClean="0"/>
                        <a:t>contracts in place with all systems</a:t>
                      </a:r>
                      <a:r>
                        <a:rPr lang="en-GB" sz="1200" b="0" dirty="0" smtClean="0"/>
                        <a:t>.</a:t>
                      </a:r>
                    </a:p>
                    <a:p>
                      <a:r>
                        <a:rPr lang="en-GB" sz="1200" b="0" dirty="0" smtClean="0"/>
                        <a:t>Product manager</a:t>
                      </a:r>
                      <a:r>
                        <a:rPr lang="en-GB" sz="1200" b="0" baseline="0" dirty="0" smtClean="0"/>
                        <a:t> and </a:t>
                      </a:r>
                      <a:r>
                        <a:rPr lang="en-GB" sz="1200" b="0" dirty="0" smtClean="0"/>
                        <a:t>Service Manager JD</a:t>
                      </a:r>
                      <a:r>
                        <a:rPr lang="en-GB" sz="1200" b="0" baseline="0" dirty="0" smtClean="0"/>
                        <a:t> have been evaluated</a:t>
                      </a:r>
                      <a:endParaRPr lang="en-GB" sz="1200" b="0" baseline="0" dirty="0" smtClean="0"/>
                    </a:p>
                  </a:txBody>
                  <a:tcPr/>
                </a:tc>
                <a:tc>
                  <a:txBody>
                    <a:bodyPr/>
                    <a:lstStyle/>
                    <a:p>
                      <a:r>
                        <a:rPr lang="en-GB" sz="1200" b="1" dirty="0" smtClean="0"/>
                        <a:t>Enduring organisation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smtClean="0"/>
                        <a:t>HCV ICS executive board</a:t>
                      </a:r>
                      <a:r>
                        <a:rPr lang="en-GB" sz="1200" b="0" baseline="0" dirty="0" smtClean="0"/>
                        <a:t> to approve the YHCR value case.</a:t>
                      </a:r>
                      <a:endParaRPr lang="en-GB" sz="1200" b="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smtClean="0"/>
                        <a:t>The</a:t>
                      </a:r>
                      <a:r>
                        <a:rPr lang="en-GB" sz="1200" b="0" baseline="0" dirty="0" smtClean="0"/>
                        <a:t> central programme team is to be continued for all of 20/21.  </a:t>
                      </a:r>
                      <a:endParaRPr lang="en-GB" sz="1200" b="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smtClean="0"/>
                        <a:t>Chief</a:t>
                      </a:r>
                      <a:r>
                        <a:rPr lang="en-GB" sz="1200" b="0" baseline="0" dirty="0" smtClean="0"/>
                        <a:t> </a:t>
                      </a:r>
                      <a:r>
                        <a:rPr lang="en-GB" sz="1200" b="0" baseline="0" dirty="0" smtClean="0"/>
                        <a:t>Architecture JD being evaluated.</a:t>
                      </a:r>
                      <a:endParaRPr lang="en-GB" sz="1200" b="0" dirty="0" smtClean="0"/>
                    </a:p>
                    <a:p>
                      <a:r>
                        <a:rPr lang="en-GB" sz="1200" b="0" dirty="0" smtClean="0"/>
                        <a:t>YHCR admin, Product manager</a:t>
                      </a:r>
                      <a:r>
                        <a:rPr lang="en-GB" sz="1200" b="0" baseline="0" dirty="0" smtClean="0"/>
                        <a:t> and </a:t>
                      </a:r>
                      <a:r>
                        <a:rPr lang="en-GB" sz="1200" b="0" dirty="0" smtClean="0"/>
                        <a:t>Service Manager recruitment to start</a:t>
                      </a:r>
                      <a:r>
                        <a:rPr lang="en-GB" sz="1200" b="0" baseline="0" dirty="0" smtClean="0"/>
                        <a:t> in September</a:t>
                      </a:r>
                      <a:endParaRPr lang="en-GB" sz="1200" b="0" dirty="0" smtClean="0"/>
                    </a:p>
                  </a:txBody>
                  <a:tcPr/>
                </a:tc>
                <a:extLst>
                  <a:ext uri="{0D108BD9-81ED-4DB2-BD59-A6C34878D82A}">
                    <a16:rowId xmlns:a16="http://schemas.microsoft.com/office/drawing/2014/main" val="80761797"/>
                  </a:ext>
                </a:extLst>
              </a:tr>
              <a:tr h="911298">
                <a:tc>
                  <a:txBody>
                    <a:bodyPr/>
                    <a:lstStyle/>
                    <a:p>
                      <a:r>
                        <a:rPr lang="en-GB" sz="1200" b="1" dirty="0" smtClean="0"/>
                        <a:t>Partners</a:t>
                      </a:r>
                      <a:endParaRPr lang="en-GB" sz="1200" b="1" baseline="0" dirty="0" smtClean="0"/>
                    </a:p>
                    <a:p>
                      <a:r>
                        <a:rPr lang="en-GB" sz="1200" baseline="0" dirty="0" smtClean="0"/>
                        <a:t>NHS </a:t>
                      </a:r>
                      <a:r>
                        <a:rPr lang="en-GB" sz="1200" baseline="0" dirty="0" smtClean="0"/>
                        <a:t>Wales proof of concept has been agreed.</a:t>
                      </a:r>
                      <a:endParaRPr lang="en-GB" sz="1200"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aseline="0" dirty="0" smtClean="0"/>
                        <a:t>Creation of a standard MOU and NDA for partners</a:t>
                      </a:r>
                      <a:r>
                        <a:rPr lang="en-GB" sz="1200" baseline="0" dirty="0" smtClean="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aseline="0" dirty="0" smtClean="0"/>
                        <a:t>YHCR to support the COVID 19 phase 3 ICS submissions for shared care records and population health</a:t>
                      </a:r>
                    </a:p>
                  </a:txBody>
                  <a:tcPr/>
                </a:tc>
                <a:tc>
                  <a:txBody>
                    <a:bodyPr/>
                    <a:lstStyle/>
                    <a:p>
                      <a:r>
                        <a:rPr lang="en-GB" sz="1200" b="1" dirty="0" smtClean="0"/>
                        <a:t>Partners</a:t>
                      </a:r>
                      <a:endParaRPr lang="en-GB" sz="1200" b="1" baseline="0" dirty="0" smtClean="0"/>
                    </a:p>
                    <a:p>
                      <a:r>
                        <a:rPr lang="en-GB" sz="1200" baseline="0" dirty="0" smtClean="0"/>
                        <a:t>NHS Wales proof of concept to start.</a:t>
                      </a:r>
                    </a:p>
                  </a:txBody>
                  <a:tcPr/>
                </a:tc>
                <a:extLst>
                  <a:ext uri="{0D108BD9-81ED-4DB2-BD59-A6C34878D82A}">
                    <a16:rowId xmlns:a16="http://schemas.microsoft.com/office/drawing/2014/main" val="583817145"/>
                  </a:ext>
                </a:extLst>
              </a:tr>
              <a:tr h="632837">
                <a:tc gridSpan="2">
                  <a:txBody>
                    <a:bodyPr/>
                    <a:lstStyle/>
                    <a:p>
                      <a:r>
                        <a:rPr lang="en-GB" sz="1200" b="1" baseline="0" dirty="0" smtClean="0">
                          <a:solidFill>
                            <a:schemeClr val="bg1"/>
                          </a:solidFill>
                        </a:rPr>
                        <a:t>Items of escalation</a:t>
                      </a:r>
                      <a:r>
                        <a:rPr lang="en-GB" sz="1200" b="1" baseline="0" dirty="0" smtClean="0">
                          <a:solidFill>
                            <a:schemeClr val="bg1"/>
                          </a:solidFill>
                        </a:rPr>
                        <a:t>: None</a:t>
                      </a:r>
                      <a:endParaRPr lang="en-GB" sz="1200" b="1" baseline="0" dirty="0" smtClean="0">
                        <a:solidFill>
                          <a:schemeClr val="bg1"/>
                        </a:solidFill>
                      </a:endParaRPr>
                    </a:p>
                  </a:txBody>
                  <a:tcPr>
                    <a:solidFill>
                      <a:srgbClr val="FF0000"/>
                    </a:solidFill>
                  </a:tcPr>
                </a:tc>
                <a:tc hMerge="1">
                  <a:txBody>
                    <a:bodyPr/>
                    <a:lstStyle/>
                    <a:p>
                      <a:endParaRPr lang="en-GB" sz="1200" baseline="0" dirty="0" smtClean="0"/>
                    </a:p>
                  </a:txBody>
                  <a:tcPr/>
                </a:tc>
                <a:extLst>
                  <a:ext uri="{0D108BD9-81ED-4DB2-BD59-A6C34878D82A}">
                    <a16:rowId xmlns:a16="http://schemas.microsoft.com/office/drawing/2014/main" val="396469100"/>
                  </a:ext>
                </a:extLst>
              </a:tr>
            </a:tbl>
          </a:graphicData>
        </a:graphic>
      </p:graphicFrame>
    </p:spTree>
    <p:extLst>
      <p:ext uri="{BB962C8B-B14F-4D97-AF65-F5344CB8AC3E}">
        <p14:creationId xmlns:p14="http://schemas.microsoft.com/office/powerpoint/2010/main" val="56786647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124113F-72B7-AB41-B4A6-C9EDD981CD0F}"/>
              </a:ext>
            </a:extLst>
          </p:cNvPr>
          <p:cNvPicPr>
            <a:picLocks noChangeAspect="1"/>
          </p:cNvPicPr>
          <p:nvPr/>
        </p:nvPicPr>
        <p:blipFill rotWithShape="1">
          <a:blip r:embed="rId2"/>
          <a:srcRect l="16322" t="3388" r="18279" b="46748"/>
          <a:stretch/>
        </p:blipFill>
        <p:spPr>
          <a:xfrm>
            <a:off x="2464079" y="0"/>
            <a:ext cx="9727921" cy="6858000"/>
          </a:xfrm>
          <a:prstGeom prst="rect">
            <a:avLst/>
          </a:prstGeom>
        </p:spPr>
      </p:pic>
      <p:pic>
        <p:nvPicPr>
          <p:cNvPr id="6" name="Picture 5">
            <a:extLst>
              <a:ext uri="{FF2B5EF4-FFF2-40B4-BE49-F238E27FC236}">
                <a16:creationId xmlns:a16="http://schemas.microsoft.com/office/drawing/2014/main" id="{2C6C6BA7-9898-A642-9B52-219F29F042E4}"/>
              </a:ext>
            </a:extLst>
          </p:cNvPr>
          <p:cNvPicPr>
            <a:picLocks noChangeAspect="1"/>
          </p:cNvPicPr>
          <p:nvPr/>
        </p:nvPicPr>
        <p:blipFill>
          <a:blip r:embed="rId3"/>
          <a:stretch>
            <a:fillRect/>
          </a:stretch>
        </p:blipFill>
        <p:spPr>
          <a:xfrm>
            <a:off x="263501" y="252972"/>
            <a:ext cx="3008515" cy="821343"/>
          </a:xfrm>
          <a:prstGeom prst="rect">
            <a:avLst/>
          </a:prstGeom>
        </p:spPr>
      </p:pic>
      <p:sp>
        <p:nvSpPr>
          <p:cNvPr id="7" name="TextBox 6">
            <a:extLst>
              <a:ext uri="{FF2B5EF4-FFF2-40B4-BE49-F238E27FC236}">
                <a16:creationId xmlns:a16="http://schemas.microsoft.com/office/drawing/2014/main" id="{22357825-9183-B84B-8A11-B368F874348C}"/>
              </a:ext>
            </a:extLst>
          </p:cNvPr>
          <p:cNvSpPr txBox="1"/>
          <p:nvPr/>
        </p:nvSpPr>
        <p:spPr>
          <a:xfrm>
            <a:off x="1920081" y="2148630"/>
            <a:ext cx="4896092" cy="1477328"/>
          </a:xfrm>
          <a:prstGeom prst="rect">
            <a:avLst/>
          </a:prstGeom>
          <a:noFill/>
        </p:spPr>
        <p:txBody>
          <a:bodyPr wrap="square" rtlCol="0">
            <a:spAutoFit/>
          </a:bodyPr>
          <a:lstStyle/>
          <a:p>
            <a:r>
              <a:rPr lang="en-US" sz="4500" dirty="0">
                <a:latin typeface="Museo 500" panose="02000000000000000000" pitchFamily="2" charset="77"/>
              </a:rPr>
              <a:t>Population Health</a:t>
            </a:r>
            <a:endParaRPr lang="en-US" sz="4500" dirty="0">
              <a:latin typeface="Museo 500" panose="02000000000000000000" pitchFamily="2" charset="77"/>
            </a:endParaRPr>
          </a:p>
        </p:txBody>
      </p:sp>
    </p:spTree>
    <p:extLst>
      <p:ext uri="{BB962C8B-B14F-4D97-AF65-F5344CB8AC3E}">
        <p14:creationId xmlns:p14="http://schemas.microsoft.com/office/powerpoint/2010/main" val="390326832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0" y="-4782"/>
            <a:ext cx="12192000" cy="354406"/>
          </a:xfrm>
          <a:prstGeom prst="rect">
            <a:avLst/>
          </a:prstGeom>
          <a:solidFill>
            <a:srgbClr val="00A3E0"/>
          </a:solidFill>
          <a:ln>
            <a:solidFill>
              <a:srgbClr val="00A3E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defTabSz="457200" eaLnBrk="0" fontAlgn="base" hangingPunct="0">
              <a:spcBef>
                <a:spcPct val="0"/>
              </a:spcBef>
              <a:spcAft>
                <a:spcPct val="0"/>
              </a:spcAft>
              <a:defRPr/>
            </a:pPr>
            <a:r>
              <a:rPr lang="en-GB" sz="1200" b="1" dirty="0">
                <a:solidFill>
                  <a:prstClr val="white"/>
                </a:solidFill>
                <a:latin typeface="Verdana" panose="020B0604030504040204" pitchFamily="34" charset="0"/>
                <a:ea typeface="Verdana" panose="020B0604030504040204" pitchFamily="34" charset="0"/>
                <a:cs typeface="Verdana" panose="020B0604030504040204" pitchFamily="34" charset="0"/>
              </a:rPr>
              <a:t>Highlight Report – YHCR PHM Programme											Report Date: 10 Aug 2020 </a:t>
            </a:r>
          </a:p>
        </p:txBody>
      </p:sp>
      <p:sp>
        <p:nvSpPr>
          <p:cNvPr id="17" name="Rectangle 16"/>
          <p:cNvSpPr/>
          <p:nvPr/>
        </p:nvSpPr>
        <p:spPr>
          <a:xfrm>
            <a:off x="89542" y="442738"/>
            <a:ext cx="2336157" cy="434399"/>
          </a:xfrm>
          <a:prstGeom prst="rect">
            <a:avLst/>
          </a:prstGeom>
          <a:solidFill>
            <a:schemeClr val="bg1"/>
          </a:solidFill>
          <a:ln w="19050">
            <a:solidFill>
              <a:srgbClr val="62B5E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defTabSz="457200" eaLnBrk="0" fontAlgn="base" hangingPunct="0">
              <a:spcBef>
                <a:spcPct val="0"/>
              </a:spcBef>
              <a:spcAft>
                <a:spcPct val="0"/>
              </a:spcAft>
              <a:defRPr/>
            </a:pPr>
            <a:r>
              <a:rPr lang="en-GB" sz="1200" b="1" dirty="0">
                <a:solidFill>
                  <a:schemeClr val="tx1"/>
                </a:solidFill>
                <a:latin typeface="Verdana" panose="020B0604030504040204" pitchFamily="34" charset="0"/>
                <a:ea typeface="Verdana" panose="020B0604030504040204" pitchFamily="34" charset="0"/>
                <a:cs typeface="Verdana" panose="020B0604030504040204" pitchFamily="34" charset="0"/>
              </a:rPr>
              <a:t>Project Summary 1/2</a:t>
            </a:r>
          </a:p>
        </p:txBody>
      </p:sp>
      <p:graphicFrame>
        <p:nvGraphicFramePr>
          <p:cNvPr id="24" name="Table 23"/>
          <p:cNvGraphicFramePr>
            <a:graphicFrameLocks noGrp="1"/>
          </p:cNvGraphicFramePr>
          <p:nvPr>
            <p:extLst/>
          </p:nvPr>
        </p:nvGraphicFramePr>
        <p:xfrm>
          <a:off x="96604" y="2938568"/>
          <a:ext cx="11998792" cy="3536688"/>
        </p:xfrm>
        <a:graphic>
          <a:graphicData uri="http://schemas.openxmlformats.org/drawingml/2006/table">
            <a:tbl>
              <a:tblPr firstRow="1" bandRow="1">
                <a:tableStyleId>{5940675A-B579-460E-94D1-54222C63F5DA}</a:tableStyleId>
              </a:tblPr>
              <a:tblGrid>
                <a:gridCol w="3603167">
                  <a:extLst>
                    <a:ext uri="{9D8B030D-6E8A-4147-A177-3AD203B41FA5}">
                      <a16:colId xmlns:a16="http://schemas.microsoft.com/office/drawing/2014/main" val="3665689696"/>
                    </a:ext>
                  </a:extLst>
                </a:gridCol>
                <a:gridCol w="1259666">
                  <a:extLst>
                    <a:ext uri="{9D8B030D-6E8A-4147-A177-3AD203B41FA5}">
                      <a16:colId xmlns:a16="http://schemas.microsoft.com/office/drawing/2014/main" val="1243550281"/>
                    </a:ext>
                  </a:extLst>
                </a:gridCol>
                <a:gridCol w="1295657">
                  <a:extLst>
                    <a:ext uri="{9D8B030D-6E8A-4147-A177-3AD203B41FA5}">
                      <a16:colId xmlns:a16="http://schemas.microsoft.com/office/drawing/2014/main" val="1845626128"/>
                    </a:ext>
                  </a:extLst>
                </a:gridCol>
                <a:gridCol w="1140313">
                  <a:extLst>
                    <a:ext uri="{9D8B030D-6E8A-4147-A177-3AD203B41FA5}">
                      <a16:colId xmlns:a16="http://schemas.microsoft.com/office/drawing/2014/main" val="1162436142"/>
                    </a:ext>
                  </a:extLst>
                </a:gridCol>
                <a:gridCol w="1136934">
                  <a:extLst>
                    <a:ext uri="{9D8B030D-6E8A-4147-A177-3AD203B41FA5}">
                      <a16:colId xmlns:a16="http://schemas.microsoft.com/office/drawing/2014/main" val="72385563"/>
                    </a:ext>
                  </a:extLst>
                </a:gridCol>
                <a:gridCol w="3563055">
                  <a:extLst>
                    <a:ext uri="{9D8B030D-6E8A-4147-A177-3AD203B41FA5}">
                      <a16:colId xmlns:a16="http://schemas.microsoft.com/office/drawing/2014/main" val="4256844303"/>
                    </a:ext>
                  </a:extLst>
                </a:gridCol>
              </a:tblGrid>
              <a:tr h="27497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1" dirty="0">
                          <a:solidFill>
                            <a:schemeClr val="bg1"/>
                          </a:solidFill>
                          <a:latin typeface="+mn-lt"/>
                          <a:ea typeface="Verdana" panose="020B0604030504040204" pitchFamily="34" charset="0"/>
                          <a:cs typeface="Verdana" panose="020B0604030504040204" pitchFamily="34" charset="0"/>
                        </a:rPr>
                        <a:t>Milestones for</a:t>
                      </a:r>
                      <a:r>
                        <a:rPr lang="en-GB" sz="1100" b="1" baseline="0" dirty="0">
                          <a:solidFill>
                            <a:schemeClr val="bg1"/>
                          </a:solidFill>
                          <a:latin typeface="+mn-lt"/>
                          <a:ea typeface="Verdana" panose="020B0604030504040204" pitchFamily="34" charset="0"/>
                          <a:cs typeface="Verdana" panose="020B0604030504040204" pitchFamily="34" charset="0"/>
                        </a:rPr>
                        <a:t> previous phase</a:t>
                      </a:r>
                      <a:endParaRPr lang="en-GB" sz="1100" b="1" dirty="0">
                        <a:solidFill>
                          <a:schemeClr val="bg1"/>
                        </a:solidFill>
                        <a:latin typeface="+mn-lt"/>
                        <a:ea typeface="Verdana" panose="020B0604030504040204" pitchFamily="34" charset="0"/>
                        <a:cs typeface="Verdana" panose="020B0604030504040204" pitchFamily="34" charset="0"/>
                      </a:endParaRPr>
                    </a:p>
                  </a:txBody>
                  <a:tcPr anchor="ctr">
                    <a:solidFill>
                      <a:srgbClr val="00A3E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1" dirty="0">
                          <a:solidFill>
                            <a:schemeClr val="bg1"/>
                          </a:solidFill>
                          <a:latin typeface="+mn-lt"/>
                          <a:ea typeface="Verdana" panose="020B0604030504040204" pitchFamily="34" charset="0"/>
                          <a:cs typeface="Verdana" panose="020B0604030504040204" pitchFamily="34" charset="0"/>
                        </a:rPr>
                        <a:t>Baseline</a:t>
                      </a:r>
                      <a:r>
                        <a:rPr lang="en-GB" sz="1100" b="1" baseline="0" dirty="0">
                          <a:solidFill>
                            <a:schemeClr val="bg1"/>
                          </a:solidFill>
                          <a:latin typeface="+mn-lt"/>
                          <a:ea typeface="Verdana" panose="020B0604030504040204" pitchFamily="34" charset="0"/>
                          <a:cs typeface="Verdana" panose="020B0604030504040204" pitchFamily="34" charset="0"/>
                        </a:rPr>
                        <a:t> </a:t>
                      </a:r>
                      <a:r>
                        <a:rPr lang="en-GB" sz="1100" b="1" dirty="0">
                          <a:solidFill>
                            <a:schemeClr val="bg1"/>
                          </a:solidFill>
                          <a:latin typeface="+mn-lt"/>
                          <a:ea typeface="Verdana" panose="020B0604030504040204" pitchFamily="34" charset="0"/>
                          <a:cs typeface="Verdana" panose="020B0604030504040204" pitchFamily="34" charset="0"/>
                        </a:rPr>
                        <a:t>Date</a:t>
                      </a:r>
                    </a:p>
                  </a:txBody>
                  <a:tcPr anchor="ctr">
                    <a:solidFill>
                      <a:srgbClr val="00A3E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1" dirty="0">
                          <a:solidFill>
                            <a:schemeClr val="bg1"/>
                          </a:solidFill>
                          <a:latin typeface="+mn-lt"/>
                          <a:ea typeface="Verdana" panose="020B0604030504040204" pitchFamily="34" charset="0"/>
                          <a:cs typeface="Verdana" panose="020B0604030504040204" pitchFamily="34" charset="0"/>
                        </a:rPr>
                        <a:t>Expected date</a:t>
                      </a:r>
                    </a:p>
                  </a:txBody>
                  <a:tcPr anchor="ctr">
                    <a:solidFill>
                      <a:srgbClr val="00A3E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1" baseline="0" dirty="0">
                          <a:solidFill>
                            <a:schemeClr val="bg1"/>
                          </a:solidFill>
                          <a:latin typeface="+mn-lt"/>
                          <a:ea typeface="Verdana" panose="020B0604030504040204" pitchFamily="34" charset="0"/>
                          <a:cs typeface="Verdana" panose="020B0604030504040204" pitchFamily="34" charset="0"/>
                        </a:rPr>
                        <a:t>RAG S</a:t>
                      </a:r>
                      <a:r>
                        <a:rPr lang="en-GB" sz="1100" b="1" dirty="0">
                          <a:solidFill>
                            <a:schemeClr val="bg1"/>
                          </a:solidFill>
                          <a:latin typeface="+mn-lt"/>
                          <a:ea typeface="Verdana" panose="020B0604030504040204" pitchFamily="34" charset="0"/>
                          <a:cs typeface="Verdana" panose="020B0604030504040204" pitchFamily="34" charset="0"/>
                        </a:rPr>
                        <a:t>tatus</a:t>
                      </a:r>
                    </a:p>
                  </a:txBody>
                  <a:tcPr anchor="ctr">
                    <a:solidFill>
                      <a:srgbClr val="00A3E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1" dirty="0">
                          <a:solidFill>
                            <a:schemeClr val="bg1"/>
                          </a:solidFill>
                          <a:latin typeface="+mn-lt"/>
                          <a:ea typeface="Verdana" panose="020B0604030504040204" pitchFamily="34" charset="0"/>
                          <a:cs typeface="Verdana" panose="020B0604030504040204" pitchFamily="34" charset="0"/>
                        </a:rPr>
                        <a:t>Est. % done</a:t>
                      </a:r>
                    </a:p>
                  </a:txBody>
                  <a:tcPr anchor="ctr">
                    <a:solidFill>
                      <a:srgbClr val="00A3E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1" dirty="0">
                          <a:solidFill>
                            <a:schemeClr val="bg1"/>
                          </a:solidFill>
                          <a:latin typeface="+mn-lt"/>
                          <a:ea typeface="Verdana" panose="020B0604030504040204" pitchFamily="34" charset="0"/>
                          <a:cs typeface="Verdana" panose="020B0604030504040204" pitchFamily="34" charset="0"/>
                        </a:rPr>
                        <a:t>Comments</a:t>
                      </a:r>
                    </a:p>
                  </a:txBody>
                  <a:tcPr anchor="ctr">
                    <a:solidFill>
                      <a:srgbClr val="00A3E0"/>
                    </a:solidFill>
                  </a:tcPr>
                </a:tc>
                <a:extLst>
                  <a:ext uri="{0D108BD9-81ED-4DB2-BD59-A6C34878D82A}">
                    <a16:rowId xmlns:a16="http://schemas.microsoft.com/office/drawing/2014/main" val="461490856"/>
                  </a:ext>
                </a:extLst>
              </a:tr>
              <a:tr h="58229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u="none" strike="noStrike" kern="1200" noProof="0" dirty="0">
                          <a:solidFill>
                            <a:schemeClr val="tx1"/>
                          </a:solidFill>
                          <a:effectLst/>
                          <a:latin typeface="+mn-lt"/>
                          <a:ea typeface="+mn-ea"/>
                          <a:cs typeface="+mn-cs"/>
                        </a:rPr>
                        <a:t>Additional bulk datasets loaded – cBradford </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000000"/>
                          </a:solidFill>
                          <a:effectLst/>
                          <a:uLnTx/>
                          <a:uFillTx/>
                          <a:latin typeface="Verdana"/>
                          <a:ea typeface="Verdana" panose="020B0604030504040204" pitchFamily="34" charset="0"/>
                          <a:cs typeface="Verdana" panose="020B0604030504040204" pitchFamily="34" charset="0"/>
                        </a:rPr>
                        <a:t>31/05/2020</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000000"/>
                          </a:solidFill>
                          <a:effectLst/>
                          <a:uLnTx/>
                          <a:uFillTx/>
                          <a:latin typeface="Verdana"/>
                          <a:ea typeface="Verdana" panose="020B0604030504040204" pitchFamily="34" charset="0"/>
                          <a:cs typeface="Verdana" panose="020B0604030504040204" pitchFamily="34" charset="0"/>
                        </a:rPr>
                        <a:t>31/05/2020</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000" b="1" dirty="0">
                        <a:latin typeface="+mn-lt"/>
                        <a:ea typeface="Verdana" panose="020B0604030504040204" pitchFamily="34" charset="0"/>
                        <a:cs typeface="Verdana" panose="020B0604030504040204" pitchFamily="34" charset="0"/>
                      </a:endParaRPr>
                    </a:p>
                  </a:txBody>
                  <a:tcPr anchor="ctr">
                    <a:solidFill>
                      <a:schemeClr val="accent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1" dirty="0">
                          <a:solidFill>
                            <a:schemeClr val="tx1"/>
                          </a:solidFill>
                          <a:latin typeface="+mn-lt"/>
                          <a:ea typeface="Verdana" panose="020B0604030504040204" pitchFamily="34" charset="0"/>
                          <a:cs typeface="Verdana" panose="020B0604030504040204" pitchFamily="34" charset="0"/>
                        </a:rPr>
                        <a:t>100</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b="1" kern="1200" baseline="0" dirty="0">
                          <a:solidFill>
                            <a:schemeClr val="tx1"/>
                          </a:solidFill>
                          <a:latin typeface="+mn-lt"/>
                          <a:ea typeface="Verdana" panose="020B0604030504040204" pitchFamily="34" charset="0"/>
                          <a:cs typeface="Verdana" panose="020B0604030504040204" pitchFamily="34" charset="0"/>
                        </a:rPr>
                        <a:t>Complete</a:t>
                      </a:r>
                    </a:p>
                  </a:txBody>
                  <a:tcPr anchor="ctr"/>
                </a:tc>
                <a:extLst>
                  <a:ext uri="{0D108BD9-81ED-4DB2-BD59-A6C34878D82A}">
                    <a16:rowId xmlns:a16="http://schemas.microsoft.com/office/drawing/2014/main" val="2138612054"/>
                  </a:ext>
                </a:extLst>
              </a:tr>
              <a:tr h="92017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i="0" u="none" strike="noStrike" noProof="0" dirty="0">
                          <a:solidFill>
                            <a:srgbClr val="000000"/>
                          </a:solidFill>
                          <a:effectLst/>
                          <a:latin typeface="+mn-lt"/>
                          <a:cs typeface="Arial" panose="020B0604020202020204" pitchFamily="34" charset="0"/>
                        </a:rPr>
                        <a:t>De/Re</a:t>
                      </a:r>
                      <a:r>
                        <a:rPr lang="en-GB" sz="1000" b="0" i="0" u="none" strike="noStrike" baseline="0" noProof="0" dirty="0">
                          <a:solidFill>
                            <a:srgbClr val="000000"/>
                          </a:solidFill>
                          <a:effectLst/>
                          <a:latin typeface="+mn-lt"/>
                          <a:cs typeface="Arial" panose="020B0604020202020204" pitchFamily="34" charset="0"/>
                        </a:rPr>
                        <a:t> ID using national de-id testing approval – s251</a:t>
                      </a:r>
                      <a:endParaRPr lang="en-GB" sz="1000" b="0" i="0" u="none" strike="noStrike" noProof="0" dirty="0">
                        <a:solidFill>
                          <a:srgbClr val="000000"/>
                        </a:solidFill>
                        <a:effectLst/>
                        <a:latin typeface="+mn-lt"/>
                        <a:cs typeface="Arial" panose="020B0604020202020204" pitchFamily="34"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000000"/>
                          </a:solidFill>
                          <a:effectLst/>
                          <a:uLnTx/>
                          <a:uFillTx/>
                          <a:latin typeface="+mn-lt"/>
                          <a:ea typeface="Verdana" panose="020B0604030504040204" pitchFamily="34" charset="0"/>
                          <a:cs typeface="Verdana" panose="020B0604030504040204" pitchFamily="34" charset="0"/>
                        </a:rPr>
                        <a:t>31/05/2020</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000000"/>
                          </a:solidFill>
                          <a:effectLst/>
                          <a:uLnTx/>
                          <a:uFillTx/>
                          <a:latin typeface="+mn-lt"/>
                          <a:ea typeface="Verdana" panose="020B0604030504040204" pitchFamily="34" charset="0"/>
                          <a:cs typeface="Verdana" panose="020B0604030504040204" pitchFamily="34" charset="0"/>
                        </a:rPr>
                        <a:t>31/08/2020</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000" b="1" dirty="0">
                        <a:latin typeface="+mn-lt"/>
                        <a:ea typeface="Verdana" panose="020B0604030504040204" pitchFamily="34" charset="0"/>
                        <a:cs typeface="Verdana" panose="020B0604030504040204" pitchFamily="34" charset="0"/>
                      </a:endParaRPr>
                    </a:p>
                  </a:txBody>
                  <a:tcPr anchor="ctr">
                    <a:solidFill>
                      <a:srgbClr val="86BC25"/>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1" dirty="0">
                          <a:solidFill>
                            <a:schemeClr val="tx1"/>
                          </a:solidFill>
                          <a:latin typeface="+mn-lt"/>
                          <a:ea typeface="Verdana" panose="020B0604030504040204" pitchFamily="34" charset="0"/>
                          <a:cs typeface="Verdana" panose="020B0604030504040204" pitchFamily="34" charset="0"/>
                        </a:rPr>
                        <a:t>70</a:t>
                      </a:r>
                    </a:p>
                  </a:txBody>
                  <a:tcPr anchor="ctr"/>
                </a:tc>
                <a:tc>
                  <a:txBody>
                    <a:bodyPr/>
                    <a:lstStyle/>
                    <a:p>
                      <a:pPr marL="0" algn="l" defTabSz="914400" rtl="0" eaLnBrk="1" latinLnBrk="0" hangingPunct="1"/>
                      <a:r>
                        <a:rPr lang="en-GB" sz="1000" b="1" u="none" strike="noStrike" kern="1200" dirty="0">
                          <a:solidFill>
                            <a:schemeClr val="tx1"/>
                          </a:solidFill>
                          <a:effectLst/>
                          <a:latin typeface="+mn-lt"/>
                          <a:ea typeface="+mn-ea"/>
                          <a:cs typeface="+mn-cs"/>
                        </a:rPr>
                        <a:t>On track. Functionality</a:t>
                      </a:r>
                      <a:r>
                        <a:rPr lang="en-GB" sz="1000" b="1" u="none" strike="noStrike" kern="1200" baseline="0" dirty="0">
                          <a:solidFill>
                            <a:schemeClr val="tx1"/>
                          </a:solidFill>
                          <a:effectLst/>
                          <a:latin typeface="+mn-lt"/>
                          <a:ea typeface="+mn-ea"/>
                          <a:cs typeface="+mn-cs"/>
                        </a:rPr>
                        <a:t> proven with live environments and test data. Full use of NHS Digital service required approval of Direction. </a:t>
                      </a:r>
                      <a:endParaRPr lang="en-GB" sz="1000" b="1" u="none" strike="noStrike" kern="1200" dirty="0">
                        <a:solidFill>
                          <a:schemeClr val="tx1"/>
                        </a:solidFill>
                        <a:effectLst/>
                        <a:latin typeface="+mn-lt"/>
                        <a:ea typeface="+mn-ea"/>
                        <a:cs typeface="+mn-cs"/>
                      </a:endParaRPr>
                    </a:p>
                  </a:txBody>
                  <a:tcPr anchor="ctr"/>
                </a:tc>
                <a:extLst>
                  <a:ext uri="{0D108BD9-81ED-4DB2-BD59-A6C34878D82A}">
                    <a16:rowId xmlns:a16="http://schemas.microsoft.com/office/drawing/2014/main" val="2380286511"/>
                  </a:ext>
                </a:extLst>
              </a:tr>
              <a:tr h="4205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i="0" u="none" strike="noStrike" noProof="0" dirty="0">
                        <a:solidFill>
                          <a:srgbClr val="000000"/>
                        </a:solidFill>
                        <a:effectLst/>
                        <a:latin typeface="+mn-lt"/>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i="0" u="none" strike="noStrike" noProof="0" dirty="0">
                          <a:solidFill>
                            <a:srgbClr val="000000"/>
                          </a:solidFill>
                          <a:effectLst/>
                          <a:latin typeface="+mn-lt"/>
                          <a:cs typeface="Arial" panose="020B0604020202020204" pitchFamily="34" charset="0"/>
                        </a:rPr>
                        <a:t>Support arrangement finalised – YHCR PHM JIRA portal now live and fully functional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i="0" u="none" strike="noStrike" noProof="0" dirty="0">
                        <a:solidFill>
                          <a:srgbClr val="000000"/>
                        </a:solidFill>
                        <a:effectLst/>
                        <a:latin typeface="+mn-lt"/>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i="0" u="none" strike="noStrike" noProof="0" dirty="0">
                        <a:solidFill>
                          <a:srgbClr val="000000"/>
                        </a:solidFill>
                        <a:effectLst/>
                        <a:latin typeface="+mn-lt"/>
                        <a:cs typeface="Arial" panose="020B0604020202020204" pitchFamily="34"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000000"/>
                          </a:solidFill>
                          <a:effectLst/>
                          <a:uLnTx/>
                          <a:uFillTx/>
                          <a:latin typeface="+mn-lt"/>
                          <a:ea typeface="Verdana" panose="020B0604030504040204" pitchFamily="34" charset="0"/>
                          <a:cs typeface="Verdana" panose="020B0604030504040204" pitchFamily="34" charset="0"/>
                        </a:rPr>
                        <a:t>31/07/2020</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000000"/>
                          </a:solidFill>
                          <a:effectLst/>
                          <a:uLnTx/>
                          <a:uFillTx/>
                          <a:latin typeface="+mn-lt"/>
                          <a:ea typeface="Verdana" panose="020B0604030504040204" pitchFamily="34" charset="0"/>
                          <a:cs typeface="Verdana" panose="020B0604030504040204" pitchFamily="34" charset="0"/>
                        </a:rPr>
                        <a:t>31/07/2020</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000" b="1" dirty="0">
                        <a:latin typeface="+mn-lt"/>
                        <a:ea typeface="Verdana" panose="020B0604030504040204" pitchFamily="34" charset="0"/>
                        <a:cs typeface="Verdana" panose="020B0604030504040204" pitchFamily="34" charset="0"/>
                      </a:endParaRPr>
                    </a:p>
                  </a:txBody>
                  <a:tcPr anchor="ctr">
                    <a:solidFill>
                      <a:srgbClr val="86BC25"/>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1" dirty="0">
                          <a:solidFill>
                            <a:schemeClr val="tx1"/>
                          </a:solidFill>
                          <a:latin typeface="+mn-lt"/>
                          <a:ea typeface="Verdana" panose="020B0604030504040204" pitchFamily="34" charset="0"/>
                          <a:cs typeface="Verdana" panose="020B0604030504040204" pitchFamily="34" charset="0"/>
                        </a:rPr>
                        <a:t>100</a:t>
                      </a:r>
                    </a:p>
                  </a:txBody>
                  <a:tcPr anchor="ctr"/>
                </a:tc>
                <a:tc>
                  <a:txBody>
                    <a:bodyPr/>
                    <a:lstStyle/>
                    <a:p>
                      <a:pPr marL="0" algn="l" defTabSz="914400" rtl="0" eaLnBrk="1" latinLnBrk="0" hangingPunct="1"/>
                      <a:r>
                        <a:rPr lang="en-GB" sz="1000" b="1" u="none" strike="noStrike" kern="1200" dirty="0">
                          <a:solidFill>
                            <a:schemeClr val="tx1"/>
                          </a:solidFill>
                          <a:effectLst/>
                          <a:latin typeface="+mn-lt"/>
                          <a:ea typeface="+mn-ea"/>
                          <a:cs typeface="+mn-cs"/>
                        </a:rPr>
                        <a:t>Complete</a:t>
                      </a:r>
                    </a:p>
                  </a:txBody>
                  <a:tcPr anchor="ctr"/>
                </a:tc>
                <a:extLst>
                  <a:ext uri="{0D108BD9-81ED-4DB2-BD59-A6C34878D82A}">
                    <a16:rowId xmlns:a16="http://schemas.microsoft.com/office/drawing/2014/main" val="965937077"/>
                  </a:ext>
                </a:extLst>
              </a:tr>
              <a:tr h="90579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i="0" u="none" strike="noStrike" noProof="0" dirty="0">
                          <a:solidFill>
                            <a:srgbClr val="000000"/>
                          </a:solidFill>
                          <a:effectLst/>
                          <a:latin typeface="+mn-lt"/>
                          <a:cs typeface="Arial" panose="020B0604020202020204" pitchFamily="34" charset="0"/>
                        </a:rPr>
                        <a:t>Transition to long term operational service</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000000"/>
                          </a:solidFill>
                          <a:effectLst/>
                          <a:uLnTx/>
                          <a:uFillTx/>
                          <a:latin typeface="+mn-lt"/>
                          <a:ea typeface="Verdana" panose="020B0604030504040204" pitchFamily="34" charset="0"/>
                          <a:cs typeface="Verdana" panose="020B0604030504040204" pitchFamily="34" charset="0"/>
                        </a:rPr>
                        <a:t>01/10/2010</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000000"/>
                          </a:solidFill>
                          <a:effectLst/>
                          <a:uLnTx/>
                          <a:uFillTx/>
                          <a:latin typeface="+mn-lt"/>
                          <a:ea typeface="Verdana" panose="020B0604030504040204" pitchFamily="34" charset="0"/>
                          <a:cs typeface="Verdana" panose="020B0604030504040204" pitchFamily="34" charset="0"/>
                        </a:rPr>
                        <a:t>01/10/2020</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000" b="1" dirty="0">
                        <a:latin typeface="+mn-lt"/>
                        <a:ea typeface="Verdana" panose="020B0604030504040204" pitchFamily="34" charset="0"/>
                        <a:cs typeface="Verdana" panose="020B0604030504040204" pitchFamily="34" charset="0"/>
                      </a:endParaRPr>
                    </a:p>
                  </a:txBody>
                  <a:tcPr anchor="ctr">
                    <a:solidFill>
                      <a:srgbClr val="86BC25"/>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1" dirty="0">
                          <a:solidFill>
                            <a:schemeClr val="tx1"/>
                          </a:solidFill>
                          <a:latin typeface="+mn-lt"/>
                          <a:ea typeface="Verdana" panose="020B0604030504040204" pitchFamily="34" charset="0"/>
                          <a:cs typeface="Verdana" panose="020B0604030504040204" pitchFamily="34" charset="0"/>
                        </a:rPr>
                        <a:t>80</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u="none" strike="noStrike" kern="1200" baseline="0" dirty="0">
                          <a:solidFill>
                            <a:schemeClr val="tx1"/>
                          </a:solidFill>
                          <a:effectLst/>
                          <a:latin typeface="+mn-lt"/>
                          <a:ea typeface="+mn-ea"/>
                          <a:cs typeface="+mn-cs"/>
                        </a:rPr>
                        <a:t>Interim arrangements in place and development of long term support model ongoing</a:t>
                      </a:r>
                    </a:p>
                  </a:txBody>
                  <a:tcPr anchor="ctr"/>
                </a:tc>
                <a:extLst>
                  <a:ext uri="{0D108BD9-81ED-4DB2-BD59-A6C34878D82A}">
                    <a16:rowId xmlns:a16="http://schemas.microsoft.com/office/drawing/2014/main" val="1822383521"/>
                  </a:ext>
                </a:extLst>
              </a:tr>
            </a:tbl>
          </a:graphicData>
        </a:graphic>
      </p:graphicFrame>
      <p:sp>
        <p:nvSpPr>
          <p:cNvPr id="26" name="Rectangle 25"/>
          <p:cNvSpPr/>
          <p:nvPr/>
        </p:nvSpPr>
        <p:spPr>
          <a:xfrm>
            <a:off x="9137799" y="442738"/>
            <a:ext cx="1475267" cy="434399"/>
          </a:xfrm>
          <a:prstGeom prst="rect">
            <a:avLst/>
          </a:prstGeom>
          <a:solidFill>
            <a:schemeClr val="bg1"/>
          </a:solidFill>
          <a:ln w="19050">
            <a:solidFill>
              <a:srgbClr val="62B5E5"/>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1200" b="1" dirty="0">
                <a:solidFill>
                  <a:schemeClr val="tx1"/>
                </a:solidFill>
                <a:latin typeface="Verdana" panose="020B0604030504040204" pitchFamily="34" charset="0"/>
                <a:ea typeface="Verdana" panose="020B0604030504040204" pitchFamily="34" charset="0"/>
                <a:cs typeface="Verdana" panose="020B0604030504040204" pitchFamily="34" charset="0"/>
              </a:rPr>
              <a:t>Overall Status:</a:t>
            </a:r>
          </a:p>
        </p:txBody>
      </p:sp>
      <p:sp>
        <p:nvSpPr>
          <p:cNvPr id="27" name="Rectangle 26"/>
          <p:cNvSpPr/>
          <p:nvPr/>
        </p:nvSpPr>
        <p:spPr>
          <a:xfrm>
            <a:off x="10613066" y="442738"/>
            <a:ext cx="1475267" cy="434399"/>
          </a:xfrm>
          <a:prstGeom prst="rect">
            <a:avLst/>
          </a:prstGeom>
          <a:solidFill>
            <a:srgbClr val="86BC25"/>
          </a:solidFill>
          <a:ln w="1905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GB" sz="1200" b="1" dirty="0">
              <a:solidFill>
                <a:srgbClr val="FFFF00"/>
              </a:solidFill>
              <a:latin typeface="Verdana" panose="020B0604030504040204" pitchFamily="34" charset="0"/>
              <a:ea typeface="Verdana" panose="020B0604030504040204" pitchFamily="34" charset="0"/>
              <a:cs typeface="Verdana" panose="020B0604030504040204" pitchFamily="34" charset="0"/>
            </a:endParaRPr>
          </a:p>
        </p:txBody>
      </p:sp>
      <p:sp>
        <p:nvSpPr>
          <p:cNvPr id="16" name="Rectangle 15"/>
          <p:cNvSpPr/>
          <p:nvPr/>
        </p:nvSpPr>
        <p:spPr>
          <a:xfrm>
            <a:off x="4519409" y="442738"/>
            <a:ext cx="4069883" cy="434399"/>
          </a:xfrm>
          <a:prstGeom prst="rect">
            <a:avLst/>
          </a:prstGeom>
          <a:solidFill>
            <a:schemeClr val="bg1"/>
          </a:solidFill>
          <a:ln w="19050">
            <a:solidFill>
              <a:srgbClr val="62B5E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200" dirty="0">
                <a:solidFill>
                  <a:schemeClr val="tx1"/>
                </a:solidFill>
                <a:latin typeface="Verdana" panose="020B0604030504040204" pitchFamily="34" charset="0"/>
                <a:ea typeface="Verdana" panose="020B0604030504040204" pitchFamily="34" charset="0"/>
                <a:cs typeface="Verdana" panose="020B0604030504040204" pitchFamily="34" charset="0"/>
              </a:rPr>
              <a:t>Support and Deploy</a:t>
            </a:r>
          </a:p>
        </p:txBody>
      </p:sp>
      <p:sp>
        <p:nvSpPr>
          <p:cNvPr id="18" name="Rectangle 17"/>
          <p:cNvSpPr/>
          <p:nvPr/>
        </p:nvSpPr>
        <p:spPr>
          <a:xfrm>
            <a:off x="3044855" y="442738"/>
            <a:ext cx="1475267" cy="434399"/>
          </a:xfrm>
          <a:prstGeom prst="rect">
            <a:avLst/>
          </a:prstGeom>
          <a:solidFill>
            <a:schemeClr val="bg1"/>
          </a:solidFill>
          <a:ln w="19050">
            <a:solidFill>
              <a:srgbClr val="62B5E5"/>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1200" b="1" dirty="0">
                <a:solidFill>
                  <a:schemeClr val="tx1"/>
                </a:solidFill>
                <a:latin typeface="Verdana" panose="020B0604030504040204" pitchFamily="34" charset="0"/>
                <a:ea typeface="Verdana" panose="020B0604030504040204" pitchFamily="34" charset="0"/>
                <a:cs typeface="Verdana" panose="020B0604030504040204" pitchFamily="34" charset="0"/>
              </a:rPr>
              <a:t>Current Phase:</a:t>
            </a:r>
          </a:p>
        </p:txBody>
      </p:sp>
      <p:sp>
        <p:nvSpPr>
          <p:cNvPr id="2" name="Rectangle 1"/>
          <p:cNvSpPr/>
          <p:nvPr/>
        </p:nvSpPr>
        <p:spPr bwMode="gray">
          <a:xfrm>
            <a:off x="89542" y="950427"/>
            <a:ext cx="12003890" cy="1840998"/>
          </a:xfrm>
          <a:prstGeom prst="rect">
            <a:avLst/>
          </a:prstGeom>
          <a:noFill/>
          <a:ln w="19050" algn="ctr">
            <a:solidFill>
              <a:srgbClr val="62B5E5"/>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n-GB" sz="1600" b="1" noProof="0" dirty="0">
              <a:solidFill>
                <a:schemeClr val="bg1"/>
              </a:solidFill>
            </a:endParaRPr>
          </a:p>
        </p:txBody>
      </p:sp>
      <p:sp>
        <p:nvSpPr>
          <p:cNvPr id="3" name="Rectangle 2"/>
          <p:cNvSpPr/>
          <p:nvPr/>
        </p:nvSpPr>
        <p:spPr>
          <a:xfrm>
            <a:off x="89542" y="1006321"/>
            <a:ext cx="11998791" cy="1785104"/>
          </a:xfrm>
          <a:prstGeom prst="rect">
            <a:avLst/>
          </a:prstGeom>
        </p:spPr>
        <p:txBody>
          <a:bodyPr wrap="square">
            <a:spAutoFit/>
          </a:bodyPr>
          <a:lstStyle/>
          <a:p>
            <a:r>
              <a:rPr lang="en-GB" sz="1000" b="1" dirty="0"/>
              <a:t>Project Overview</a:t>
            </a:r>
            <a:r>
              <a:rPr lang="en-GB" sz="1000" dirty="0"/>
              <a:t>: The Yorkshire and Humber Population Health Management (PHM) solution will enable higher quality reporting and faster, more accurate decision making by developing and integrating a new, region-wide information and analytics service to leverage data emerging from people, services and the internet of things. </a:t>
            </a:r>
          </a:p>
          <a:p>
            <a:endParaRPr lang="en-GB" sz="1000" dirty="0"/>
          </a:p>
          <a:p>
            <a:r>
              <a:rPr lang="en-GB" sz="1000" b="1" dirty="0">
                <a:solidFill>
                  <a:srgbClr val="00A3E0"/>
                </a:solidFill>
              </a:rPr>
              <a:t>Latest Update: </a:t>
            </a:r>
            <a:r>
              <a:rPr lang="en-GB" sz="1000" dirty="0"/>
              <a:t> The PHM solution continues to develop well during this first six months ‘ early life support’ phase. The Leeds Institute of Data Analytics (LIDA) are using the solution to further analyse the Comprehensive Patient Record (CPR) dataset using R-Studio and Python as preferred tooling. The solution has been successfully tested to utilise flows from System of Systems, using the national De-Id/Re-Id service. Utilising live data flows through System of Systems is progressing. On the advice of NHSX, Humber Teaching Hospitals and NHS Digital we have submitted a section 251 request to CAG. This is being reviewed and aim to have a positive response. The YHPHM Academy will have a virtual team projects showcase and awards event in autumn and this will be extended to be a broader ‘show and tell’ session across the region.  The Programme has successfully added new datasets with Connected Bradford on schedule end of May 2020. The users are onboard and using the system for a variety of projects including the HDRUK Better Care Partnership launched in June 2020. The next customer is LTHT and flows are already set up for the DeCOVID project working nationally. The future roadmap for engagement, enhancements and deployment is being developed (for post Oct 2020) and new service management arrangements are bedded in. </a:t>
            </a:r>
          </a:p>
        </p:txBody>
      </p:sp>
    </p:spTree>
    <p:extLst>
      <p:ext uri="{BB962C8B-B14F-4D97-AF65-F5344CB8AC3E}">
        <p14:creationId xmlns:p14="http://schemas.microsoft.com/office/powerpoint/2010/main" val="1809032991"/>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1" descr="A screenshot of a cell phone&#10;&#10;Description automatically generated">
            <a:extLst>
              <a:ext uri="{FF2B5EF4-FFF2-40B4-BE49-F238E27FC236}">
                <a16:creationId xmlns:a16="http://schemas.microsoft.com/office/drawing/2014/main" id="{D1D61CF2-294C-422A-A21E-EAC6C234EC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699" y="914400"/>
            <a:ext cx="11091396" cy="566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00A231E9-CB40-488D-B8D3-7CB648C984E2}"/>
              </a:ext>
            </a:extLst>
          </p:cNvPr>
          <p:cNvSpPr/>
          <p:nvPr/>
        </p:nvSpPr>
        <p:spPr>
          <a:xfrm>
            <a:off x="89542" y="442738"/>
            <a:ext cx="2336157" cy="434399"/>
          </a:xfrm>
          <a:prstGeom prst="rect">
            <a:avLst/>
          </a:prstGeom>
          <a:solidFill>
            <a:schemeClr val="bg1"/>
          </a:solidFill>
          <a:ln w="19050">
            <a:solidFill>
              <a:srgbClr val="62B5E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defTabSz="457200" eaLnBrk="0" fontAlgn="base" hangingPunct="0">
              <a:spcBef>
                <a:spcPct val="0"/>
              </a:spcBef>
              <a:spcAft>
                <a:spcPct val="0"/>
              </a:spcAft>
              <a:defRPr/>
            </a:pPr>
            <a:r>
              <a:rPr lang="en-GB" sz="1200" b="1" dirty="0">
                <a:solidFill>
                  <a:schemeClr val="tx1"/>
                </a:solidFill>
                <a:latin typeface="Verdana" panose="020B0604030504040204" pitchFamily="34" charset="0"/>
                <a:ea typeface="Verdana" panose="020B0604030504040204" pitchFamily="34" charset="0"/>
                <a:cs typeface="Verdana" panose="020B0604030504040204" pitchFamily="34" charset="0"/>
              </a:rPr>
              <a:t>Project Summary 2/2</a:t>
            </a:r>
          </a:p>
        </p:txBody>
      </p:sp>
      <p:sp>
        <p:nvSpPr>
          <p:cNvPr id="7" name="Rectangle 6">
            <a:extLst>
              <a:ext uri="{FF2B5EF4-FFF2-40B4-BE49-F238E27FC236}">
                <a16:creationId xmlns:a16="http://schemas.microsoft.com/office/drawing/2014/main" id="{3CF81702-4B31-490E-B5DD-68639C508F39}"/>
              </a:ext>
            </a:extLst>
          </p:cNvPr>
          <p:cNvSpPr/>
          <p:nvPr/>
        </p:nvSpPr>
        <p:spPr>
          <a:xfrm>
            <a:off x="4519409" y="442738"/>
            <a:ext cx="4069883" cy="434399"/>
          </a:xfrm>
          <a:prstGeom prst="rect">
            <a:avLst/>
          </a:prstGeom>
          <a:solidFill>
            <a:schemeClr val="bg1"/>
          </a:solidFill>
          <a:ln w="19050">
            <a:solidFill>
              <a:srgbClr val="62B5E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200" dirty="0">
                <a:solidFill>
                  <a:schemeClr val="tx1"/>
                </a:solidFill>
                <a:latin typeface="Verdana" panose="020B0604030504040204" pitchFamily="34" charset="0"/>
                <a:ea typeface="Verdana" panose="020B0604030504040204" pitchFamily="34" charset="0"/>
                <a:cs typeface="Verdana" panose="020B0604030504040204" pitchFamily="34" charset="0"/>
              </a:rPr>
              <a:t>Road Map Development </a:t>
            </a:r>
          </a:p>
        </p:txBody>
      </p:sp>
      <p:sp>
        <p:nvSpPr>
          <p:cNvPr id="8" name="Rectangle 7">
            <a:extLst>
              <a:ext uri="{FF2B5EF4-FFF2-40B4-BE49-F238E27FC236}">
                <a16:creationId xmlns:a16="http://schemas.microsoft.com/office/drawing/2014/main" id="{D6CDDB2E-6C8E-4DEB-9B93-E22BE0D39EE8}"/>
              </a:ext>
            </a:extLst>
          </p:cNvPr>
          <p:cNvSpPr/>
          <p:nvPr/>
        </p:nvSpPr>
        <p:spPr>
          <a:xfrm>
            <a:off x="3044855" y="442738"/>
            <a:ext cx="1475267" cy="434399"/>
          </a:xfrm>
          <a:prstGeom prst="rect">
            <a:avLst/>
          </a:prstGeom>
          <a:solidFill>
            <a:schemeClr val="bg1"/>
          </a:solidFill>
          <a:ln w="19050">
            <a:solidFill>
              <a:srgbClr val="62B5E5"/>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1200" b="1" dirty="0">
                <a:solidFill>
                  <a:schemeClr val="tx1"/>
                </a:solidFill>
                <a:latin typeface="Verdana" panose="020B0604030504040204" pitchFamily="34" charset="0"/>
                <a:ea typeface="Verdana" panose="020B0604030504040204" pitchFamily="34" charset="0"/>
                <a:cs typeface="Verdana" panose="020B0604030504040204" pitchFamily="34" charset="0"/>
              </a:rPr>
              <a:t>Current Phase:</a:t>
            </a:r>
          </a:p>
        </p:txBody>
      </p:sp>
      <p:sp>
        <p:nvSpPr>
          <p:cNvPr id="9" name="Rectangle 8">
            <a:extLst>
              <a:ext uri="{FF2B5EF4-FFF2-40B4-BE49-F238E27FC236}">
                <a16:creationId xmlns:a16="http://schemas.microsoft.com/office/drawing/2014/main" id="{0CA8E2DA-5F14-47D5-BEB8-91A83691CCC7}"/>
              </a:ext>
            </a:extLst>
          </p:cNvPr>
          <p:cNvSpPr/>
          <p:nvPr/>
        </p:nvSpPr>
        <p:spPr>
          <a:xfrm>
            <a:off x="9137799" y="442738"/>
            <a:ext cx="1475267" cy="434399"/>
          </a:xfrm>
          <a:prstGeom prst="rect">
            <a:avLst/>
          </a:prstGeom>
          <a:solidFill>
            <a:schemeClr val="bg1"/>
          </a:solidFill>
          <a:ln w="19050">
            <a:solidFill>
              <a:srgbClr val="62B5E5"/>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1200" b="1" dirty="0">
                <a:solidFill>
                  <a:schemeClr val="tx1"/>
                </a:solidFill>
                <a:latin typeface="Verdana" panose="020B0604030504040204" pitchFamily="34" charset="0"/>
                <a:ea typeface="Verdana" panose="020B0604030504040204" pitchFamily="34" charset="0"/>
                <a:cs typeface="Verdana" panose="020B0604030504040204" pitchFamily="34" charset="0"/>
              </a:rPr>
              <a:t>Overall Status:</a:t>
            </a:r>
          </a:p>
        </p:txBody>
      </p:sp>
      <p:sp>
        <p:nvSpPr>
          <p:cNvPr id="10" name="Rectangle 9">
            <a:extLst>
              <a:ext uri="{FF2B5EF4-FFF2-40B4-BE49-F238E27FC236}">
                <a16:creationId xmlns:a16="http://schemas.microsoft.com/office/drawing/2014/main" id="{1DF13FEC-2232-4A2A-8FED-F66EF3FF63D2}"/>
              </a:ext>
            </a:extLst>
          </p:cNvPr>
          <p:cNvSpPr/>
          <p:nvPr/>
        </p:nvSpPr>
        <p:spPr>
          <a:xfrm>
            <a:off x="10613066" y="442738"/>
            <a:ext cx="1475267" cy="434399"/>
          </a:xfrm>
          <a:prstGeom prst="rect">
            <a:avLst/>
          </a:prstGeom>
          <a:solidFill>
            <a:srgbClr val="86BC25"/>
          </a:solidFill>
          <a:ln w="1905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GB" sz="1200" b="1" dirty="0">
              <a:solidFill>
                <a:srgbClr val="FFFF00"/>
              </a:solidFill>
              <a:latin typeface="Verdana" panose="020B0604030504040204" pitchFamily="34" charset="0"/>
              <a:ea typeface="Verdana" panose="020B0604030504040204" pitchFamily="34" charset="0"/>
              <a:cs typeface="Verdana" panose="020B0604030504040204" pitchFamily="34" charset="0"/>
            </a:endParaRPr>
          </a:p>
        </p:txBody>
      </p:sp>
      <p:sp>
        <p:nvSpPr>
          <p:cNvPr id="2" name="Rectangle 1">
            <a:extLst>
              <a:ext uri="{FF2B5EF4-FFF2-40B4-BE49-F238E27FC236}">
                <a16:creationId xmlns:a16="http://schemas.microsoft.com/office/drawing/2014/main" id="{DB7B2E14-09F3-46CA-A751-FEC31B1B5BF6}"/>
              </a:ext>
            </a:extLst>
          </p:cNvPr>
          <p:cNvSpPr/>
          <p:nvPr/>
        </p:nvSpPr>
        <p:spPr>
          <a:xfrm>
            <a:off x="0" y="-4782"/>
            <a:ext cx="12192000" cy="354406"/>
          </a:xfrm>
          <a:prstGeom prst="rect">
            <a:avLst/>
          </a:prstGeom>
          <a:solidFill>
            <a:srgbClr val="00A3E0"/>
          </a:solidFill>
          <a:ln>
            <a:solidFill>
              <a:srgbClr val="00A3E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defTabSz="457200" eaLnBrk="0" fontAlgn="base" hangingPunct="0">
              <a:spcBef>
                <a:spcPct val="0"/>
              </a:spcBef>
              <a:spcAft>
                <a:spcPct val="0"/>
              </a:spcAft>
              <a:defRPr/>
            </a:pPr>
            <a:r>
              <a:rPr lang="en-GB" sz="1200" b="1" dirty="0">
                <a:solidFill>
                  <a:prstClr val="white"/>
                </a:solidFill>
                <a:latin typeface="Verdana" panose="020B0604030504040204" pitchFamily="34" charset="0"/>
                <a:ea typeface="Verdana" panose="020B0604030504040204" pitchFamily="34" charset="0"/>
                <a:cs typeface="Verdana" panose="020B0604030504040204" pitchFamily="34" charset="0"/>
              </a:rPr>
              <a:t>Highlight Report – YHCR PHM Programme											Report Date: 10 Aug 2020 </a:t>
            </a:r>
          </a:p>
        </p:txBody>
      </p:sp>
    </p:spTree>
    <p:extLst>
      <p:ext uri="{BB962C8B-B14F-4D97-AF65-F5344CB8AC3E}">
        <p14:creationId xmlns:p14="http://schemas.microsoft.com/office/powerpoint/2010/main" val="2227913678"/>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124113F-72B7-AB41-B4A6-C9EDD981CD0F}"/>
              </a:ext>
            </a:extLst>
          </p:cNvPr>
          <p:cNvPicPr>
            <a:picLocks noChangeAspect="1"/>
          </p:cNvPicPr>
          <p:nvPr/>
        </p:nvPicPr>
        <p:blipFill rotWithShape="1">
          <a:blip r:embed="rId2"/>
          <a:srcRect l="16322" t="3388" r="18279" b="46748"/>
          <a:stretch/>
        </p:blipFill>
        <p:spPr>
          <a:xfrm>
            <a:off x="2448318" y="0"/>
            <a:ext cx="9727921" cy="6858000"/>
          </a:xfrm>
          <a:prstGeom prst="rect">
            <a:avLst/>
          </a:prstGeom>
        </p:spPr>
      </p:pic>
      <p:pic>
        <p:nvPicPr>
          <p:cNvPr id="6" name="Picture 5">
            <a:extLst>
              <a:ext uri="{FF2B5EF4-FFF2-40B4-BE49-F238E27FC236}">
                <a16:creationId xmlns:a16="http://schemas.microsoft.com/office/drawing/2014/main" id="{2C6C6BA7-9898-A642-9B52-219F29F042E4}"/>
              </a:ext>
            </a:extLst>
          </p:cNvPr>
          <p:cNvPicPr>
            <a:picLocks noChangeAspect="1"/>
          </p:cNvPicPr>
          <p:nvPr/>
        </p:nvPicPr>
        <p:blipFill>
          <a:blip r:embed="rId3"/>
          <a:stretch>
            <a:fillRect/>
          </a:stretch>
        </p:blipFill>
        <p:spPr>
          <a:xfrm>
            <a:off x="158398" y="207071"/>
            <a:ext cx="3008515" cy="821343"/>
          </a:xfrm>
          <a:prstGeom prst="rect">
            <a:avLst/>
          </a:prstGeom>
        </p:spPr>
      </p:pic>
      <p:sp>
        <p:nvSpPr>
          <p:cNvPr id="7" name="TextBox 6">
            <a:extLst>
              <a:ext uri="{FF2B5EF4-FFF2-40B4-BE49-F238E27FC236}">
                <a16:creationId xmlns:a16="http://schemas.microsoft.com/office/drawing/2014/main" id="{22357825-9183-B84B-8A11-B368F874348C}"/>
              </a:ext>
            </a:extLst>
          </p:cNvPr>
          <p:cNvSpPr txBox="1"/>
          <p:nvPr/>
        </p:nvSpPr>
        <p:spPr>
          <a:xfrm>
            <a:off x="1920081" y="2148630"/>
            <a:ext cx="4896092" cy="1477328"/>
          </a:xfrm>
          <a:prstGeom prst="rect">
            <a:avLst/>
          </a:prstGeom>
          <a:noFill/>
        </p:spPr>
        <p:txBody>
          <a:bodyPr wrap="square" rtlCol="0">
            <a:spAutoFit/>
          </a:bodyPr>
          <a:lstStyle/>
          <a:p>
            <a:r>
              <a:rPr lang="en-US" sz="4500" dirty="0">
                <a:latin typeface="Museo 500" panose="02000000000000000000" pitchFamily="2" charset="77"/>
              </a:rPr>
              <a:t>Integrated Care Record</a:t>
            </a:r>
            <a:endParaRPr lang="en-US" sz="4500" dirty="0">
              <a:latin typeface="Museo 500" panose="02000000000000000000" pitchFamily="2" charset="77"/>
            </a:endParaRPr>
          </a:p>
        </p:txBody>
      </p:sp>
    </p:spTree>
    <p:extLst>
      <p:ext uri="{BB962C8B-B14F-4D97-AF65-F5344CB8AC3E}">
        <p14:creationId xmlns:p14="http://schemas.microsoft.com/office/powerpoint/2010/main" val="361619434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89541" y="-4782"/>
            <a:ext cx="11998792" cy="413436"/>
          </a:xfrm>
          <a:prstGeom prst="rect">
            <a:avLst/>
          </a:prstGeom>
          <a:solidFill>
            <a:srgbClr val="00A3E0"/>
          </a:solidFill>
          <a:ln>
            <a:solidFill>
              <a:srgbClr val="00A3E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defTabSz="457200" eaLnBrk="0" fontAlgn="base" hangingPunct="0">
              <a:spcBef>
                <a:spcPct val="0"/>
              </a:spcBef>
              <a:spcAft>
                <a:spcPct val="0"/>
              </a:spcAft>
              <a:defRPr/>
            </a:pPr>
            <a:r>
              <a:rPr lang="en-GB" sz="1200" b="1" dirty="0">
                <a:solidFill>
                  <a:prstClr val="white"/>
                </a:solidFill>
                <a:ea typeface="Verdana" panose="020B0604030504040204" pitchFamily="34" charset="0"/>
                <a:cs typeface="Verdana" panose="020B0604030504040204" pitchFamily="34" charset="0"/>
              </a:rPr>
              <a:t>Highlight Report - Yorkshire and Humber Integrated Care Record Programme			Report Date: </a:t>
            </a:r>
            <a:r>
              <a:rPr lang="en-GB" sz="1200" b="1" dirty="0" smtClean="0">
                <a:solidFill>
                  <a:prstClr val="white"/>
                </a:solidFill>
                <a:ea typeface="Verdana" panose="020B0604030504040204" pitchFamily="34" charset="0"/>
                <a:cs typeface="Verdana" panose="020B0604030504040204" pitchFamily="34" charset="0"/>
              </a:rPr>
              <a:t>12</a:t>
            </a:r>
            <a:r>
              <a:rPr lang="en-GB" sz="1200" b="1" baseline="30000" dirty="0" smtClean="0">
                <a:solidFill>
                  <a:prstClr val="white"/>
                </a:solidFill>
                <a:ea typeface="Verdana" panose="020B0604030504040204" pitchFamily="34" charset="0"/>
                <a:cs typeface="Verdana" panose="020B0604030504040204" pitchFamily="34" charset="0"/>
              </a:rPr>
              <a:t>th</a:t>
            </a:r>
            <a:r>
              <a:rPr lang="en-GB" sz="1200" b="1" dirty="0" smtClean="0">
                <a:solidFill>
                  <a:prstClr val="white"/>
                </a:solidFill>
                <a:ea typeface="Verdana" panose="020B0604030504040204" pitchFamily="34" charset="0"/>
                <a:cs typeface="Verdana" panose="020B0604030504040204" pitchFamily="34" charset="0"/>
              </a:rPr>
              <a:t> </a:t>
            </a:r>
            <a:r>
              <a:rPr lang="en-GB" sz="1200" b="1" dirty="0">
                <a:solidFill>
                  <a:prstClr val="white"/>
                </a:solidFill>
                <a:ea typeface="Verdana" panose="020B0604030504040204" pitchFamily="34" charset="0"/>
                <a:cs typeface="Verdana" panose="020B0604030504040204" pitchFamily="34" charset="0"/>
              </a:rPr>
              <a:t>August 2020</a:t>
            </a:r>
          </a:p>
        </p:txBody>
      </p:sp>
      <p:sp>
        <p:nvSpPr>
          <p:cNvPr id="9" name="Rectangle 8"/>
          <p:cNvSpPr/>
          <p:nvPr/>
        </p:nvSpPr>
        <p:spPr bwMode="gray">
          <a:xfrm>
            <a:off x="191358" y="905377"/>
            <a:ext cx="5428153" cy="5875259"/>
          </a:xfrm>
          <a:prstGeom prst="rect">
            <a:avLst/>
          </a:prstGeom>
          <a:solidFill>
            <a:schemeClr val="bg1"/>
          </a:solidFill>
          <a:ln w="19050" algn="ctr">
            <a:solidFill>
              <a:schemeClr val="accent3"/>
            </a:solidFill>
            <a:miter lim="800000"/>
            <a:headEnd/>
            <a:tailEnd/>
          </a:ln>
        </p:spPr>
        <p:txBody>
          <a:bodyPr wrap="square" lIns="88900" tIns="88900" rIns="88900" bIns="88900" rtlCol="0" anchor="t"/>
          <a:lstStyle/>
          <a:p>
            <a:pPr>
              <a:lnSpc>
                <a:spcPct val="106000"/>
              </a:lnSpc>
            </a:pPr>
            <a:r>
              <a:rPr lang="en-GB" sz="1600" b="1" dirty="0">
                <a:solidFill>
                  <a:srgbClr val="000000"/>
                </a:solidFill>
              </a:rPr>
              <a:t>  </a:t>
            </a:r>
            <a:r>
              <a:rPr lang="en-GB" sz="1200" b="1" dirty="0">
                <a:solidFill>
                  <a:srgbClr val="FF0000"/>
                </a:solidFill>
              </a:rPr>
              <a:t>Pipeline</a:t>
            </a:r>
            <a:r>
              <a:rPr lang="en-GB" sz="1200" b="1" dirty="0">
                <a:solidFill>
                  <a:srgbClr val="000000"/>
                </a:solidFill>
              </a:rPr>
              <a:t> </a:t>
            </a:r>
          </a:p>
        </p:txBody>
      </p:sp>
      <p:sp>
        <p:nvSpPr>
          <p:cNvPr id="17" name="Rectangle 16"/>
          <p:cNvSpPr/>
          <p:nvPr/>
        </p:nvSpPr>
        <p:spPr>
          <a:xfrm>
            <a:off x="149389" y="436930"/>
            <a:ext cx="2826750" cy="396064"/>
          </a:xfrm>
          <a:prstGeom prst="rect">
            <a:avLst/>
          </a:prstGeom>
          <a:solidFill>
            <a:schemeClr val="bg1"/>
          </a:solidFill>
          <a:ln w="19050">
            <a:solidFill>
              <a:srgbClr val="62B5E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defTabSz="457200" eaLnBrk="0" fontAlgn="base" hangingPunct="0">
              <a:spcBef>
                <a:spcPct val="0"/>
              </a:spcBef>
              <a:spcAft>
                <a:spcPct val="0"/>
              </a:spcAft>
              <a:defRPr/>
            </a:pPr>
            <a:r>
              <a:rPr lang="en-GB" sz="1200" b="1" dirty="0">
                <a:solidFill>
                  <a:srgbClr val="FF0000"/>
                </a:solidFill>
                <a:ea typeface="Verdana" panose="020B0604030504040204" pitchFamily="34" charset="0"/>
                <a:cs typeface="Verdana" panose="020B0604030504040204" pitchFamily="34" charset="0"/>
              </a:rPr>
              <a:t>Summary Dashboard</a:t>
            </a:r>
          </a:p>
        </p:txBody>
      </p:sp>
      <p:sp>
        <p:nvSpPr>
          <p:cNvPr id="26" name="Rectangle 25"/>
          <p:cNvSpPr/>
          <p:nvPr/>
        </p:nvSpPr>
        <p:spPr>
          <a:xfrm>
            <a:off x="8846655" y="453957"/>
            <a:ext cx="1766411" cy="376347"/>
          </a:xfrm>
          <a:prstGeom prst="rect">
            <a:avLst/>
          </a:prstGeom>
          <a:solidFill>
            <a:schemeClr val="bg1"/>
          </a:solidFill>
          <a:ln w="19050">
            <a:solidFill>
              <a:srgbClr val="62B5E5"/>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1200" b="1" dirty="0">
                <a:solidFill>
                  <a:srgbClr val="000000"/>
                </a:solidFill>
                <a:ea typeface="Verdana" panose="020B0604030504040204" pitchFamily="34" charset="0"/>
                <a:cs typeface="Verdana" panose="020B0604030504040204" pitchFamily="34" charset="0"/>
              </a:rPr>
              <a:t>Overall Status:</a:t>
            </a:r>
          </a:p>
        </p:txBody>
      </p:sp>
      <p:sp>
        <p:nvSpPr>
          <p:cNvPr id="27" name="Rectangle 26"/>
          <p:cNvSpPr/>
          <p:nvPr/>
        </p:nvSpPr>
        <p:spPr>
          <a:xfrm>
            <a:off x="10622247" y="441289"/>
            <a:ext cx="1475267" cy="396064"/>
          </a:xfrm>
          <a:prstGeom prst="rect">
            <a:avLst/>
          </a:prstGeom>
          <a:solidFill>
            <a:srgbClr val="FFC000"/>
          </a:solidFill>
          <a:ln w="19050">
            <a:solidFill>
              <a:srgbClr val="62B5E5"/>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1000" dirty="0">
                <a:solidFill>
                  <a:srgbClr val="000000"/>
                </a:solidFill>
                <a:ea typeface="Verdana" panose="020B0604030504040204" pitchFamily="34" charset="0"/>
                <a:cs typeface="Verdana" panose="020B0604030504040204" pitchFamily="34" charset="0"/>
              </a:rPr>
              <a:t>Based on original baseline plan</a:t>
            </a:r>
          </a:p>
        </p:txBody>
      </p:sp>
      <p:grpSp>
        <p:nvGrpSpPr>
          <p:cNvPr id="31" name="Group 30"/>
          <p:cNvGrpSpPr/>
          <p:nvPr/>
        </p:nvGrpSpPr>
        <p:grpSpPr>
          <a:xfrm>
            <a:off x="2976139" y="436930"/>
            <a:ext cx="5870516" cy="400423"/>
            <a:chOff x="2958244" y="564974"/>
            <a:chExt cx="4124987" cy="531408"/>
          </a:xfrm>
        </p:grpSpPr>
        <p:sp>
          <p:nvSpPr>
            <p:cNvPr id="19" name="Rectangle 18"/>
            <p:cNvSpPr/>
            <p:nvPr/>
          </p:nvSpPr>
          <p:spPr>
            <a:xfrm>
              <a:off x="4022732" y="570758"/>
              <a:ext cx="3060499" cy="525624"/>
            </a:xfrm>
            <a:prstGeom prst="rect">
              <a:avLst/>
            </a:prstGeom>
            <a:solidFill>
              <a:schemeClr val="accent3">
                <a:lumMod val="20000"/>
                <a:lumOff val="80000"/>
              </a:schemeClr>
            </a:solidFill>
            <a:ln w="19050">
              <a:solidFill>
                <a:srgbClr val="62B5E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200" dirty="0">
                  <a:solidFill>
                    <a:srgbClr val="000000"/>
                  </a:solidFill>
                  <a:ea typeface="Verdana" panose="020B0604030504040204" pitchFamily="34" charset="0"/>
                  <a:cs typeface="Verdana" panose="020B0604030504040204" pitchFamily="34" charset="0"/>
                </a:rPr>
                <a:t>Implementation </a:t>
              </a:r>
            </a:p>
          </p:txBody>
        </p:sp>
        <p:sp>
          <p:nvSpPr>
            <p:cNvPr id="28" name="Rectangle 27"/>
            <p:cNvSpPr/>
            <p:nvPr/>
          </p:nvSpPr>
          <p:spPr>
            <a:xfrm>
              <a:off x="2958244" y="564974"/>
              <a:ext cx="1040696" cy="525624"/>
            </a:xfrm>
            <a:prstGeom prst="rect">
              <a:avLst/>
            </a:prstGeom>
            <a:solidFill>
              <a:schemeClr val="bg1"/>
            </a:solidFill>
            <a:ln w="19050">
              <a:solidFill>
                <a:srgbClr val="62B5E5"/>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1200" b="1" dirty="0">
                  <a:solidFill>
                    <a:srgbClr val="000000"/>
                  </a:solidFill>
                  <a:ea typeface="Verdana" panose="020B0604030504040204" pitchFamily="34" charset="0"/>
                  <a:cs typeface="Verdana" panose="020B0604030504040204" pitchFamily="34" charset="0"/>
                </a:rPr>
                <a:t>Current Phase:</a:t>
              </a:r>
            </a:p>
          </p:txBody>
        </p:sp>
      </p:grpSp>
      <p:sp>
        <p:nvSpPr>
          <p:cNvPr id="2" name="TextBox 1"/>
          <p:cNvSpPr txBox="1"/>
          <p:nvPr/>
        </p:nvSpPr>
        <p:spPr>
          <a:xfrm>
            <a:off x="5729673" y="942127"/>
            <a:ext cx="6367841" cy="1061829"/>
          </a:xfrm>
          <a:prstGeom prst="rect">
            <a:avLst/>
          </a:prstGeom>
        </p:spPr>
        <p:style>
          <a:lnRef idx="2">
            <a:schemeClr val="accent3"/>
          </a:lnRef>
          <a:fillRef idx="1">
            <a:schemeClr val="lt1"/>
          </a:fillRef>
          <a:effectRef idx="0">
            <a:schemeClr val="accent3"/>
          </a:effectRef>
          <a:fontRef idx="minor">
            <a:schemeClr val="dk1"/>
          </a:fontRef>
        </p:style>
        <p:txBody>
          <a:bodyPr wrap="square" lIns="0" tIns="0" rIns="0" bIns="0" rtlCol="0">
            <a:spAutoFit/>
          </a:bodyPr>
          <a:lstStyle/>
          <a:p>
            <a:pPr marL="87313"/>
            <a:endParaRPr lang="en-GB" sz="900" b="1" dirty="0">
              <a:solidFill>
                <a:srgbClr val="000000"/>
              </a:solidFill>
              <a:ea typeface="Verdana" panose="020B0604030504040204" pitchFamily="34" charset="0"/>
              <a:cs typeface="Verdana" panose="020B0604030504040204" pitchFamily="34" charset="0"/>
            </a:endParaRPr>
          </a:p>
          <a:p>
            <a:pPr marL="87313"/>
            <a:r>
              <a:rPr lang="en-GB" sz="1000" b="1" dirty="0">
                <a:solidFill>
                  <a:srgbClr val="FF0000"/>
                </a:solidFill>
                <a:ea typeface="Verdana" panose="020B0604030504040204" pitchFamily="34" charset="0"/>
                <a:cs typeface="Verdana" panose="020B0604030504040204" pitchFamily="34" charset="0"/>
              </a:rPr>
              <a:t>Top </a:t>
            </a:r>
            <a:r>
              <a:rPr lang="en-GB" sz="1000" b="1" dirty="0" smtClean="0">
                <a:solidFill>
                  <a:srgbClr val="FF0000"/>
                </a:solidFill>
                <a:ea typeface="Verdana" panose="020B0604030504040204" pitchFamily="34" charset="0"/>
                <a:cs typeface="Verdana" panose="020B0604030504040204" pitchFamily="34" charset="0"/>
              </a:rPr>
              <a:t>Stories</a:t>
            </a:r>
          </a:p>
          <a:p>
            <a:pPr marL="258763" indent="-171450">
              <a:buFont typeface="Wingdings" panose="05000000000000000000" pitchFamily="2" charset="2"/>
              <a:buChar char="Ø"/>
            </a:pPr>
            <a:endParaRPr lang="en-GB" sz="1000" dirty="0" smtClean="0">
              <a:solidFill>
                <a:schemeClr val="tx1"/>
              </a:solidFill>
              <a:ea typeface="Verdana" panose="020B0604030504040204" pitchFamily="34" charset="0"/>
              <a:cs typeface="Verdana" panose="020B0604030504040204" pitchFamily="34" charset="0"/>
            </a:endParaRPr>
          </a:p>
          <a:p>
            <a:pPr marL="258763" indent="-171450">
              <a:buFont typeface="Wingdings" panose="05000000000000000000" pitchFamily="2" charset="2"/>
              <a:buChar char="Ø"/>
            </a:pPr>
            <a:r>
              <a:rPr lang="en-GB" sz="1000" dirty="0" smtClean="0">
                <a:solidFill>
                  <a:schemeClr val="tx1"/>
                </a:solidFill>
                <a:ea typeface="Verdana" panose="020B0604030504040204" pitchFamily="34" charset="0"/>
                <a:cs typeface="Verdana" panose="020B0604030504040204" pitchFamily="34" charset="0"/>
              </a:rPr>
              <a:t>User interface development project now in flight</a:t>
            </a:r>
          </a:p>
          <a:p>
            <a:pPr marL="258763" indent="-171450">
              <a:buFont typeface="Wingdings" panose="05000000000000000000" pitchFamily="2" charset="2"/>
              <a:buChar char="Ø"/>
            </a:pPr>
            <a:r>
              <a:rPr lang="en-GB" sz="1000" dirty="0" smtClean="0">
                <a:solidFill>
                  <a:schemeClr val="tx1"/>
                </a:solidFill>
                <a:ea typeface="Verdana" panose="020B0604030504040204" pitchFamily="34" charset="0"/>
                <a:cs typeface="Verdana" panose="020B0604030504040204" pitchFamily="34" charset="0"/>
              </a:rPr>
              <a:t>HUTH have commenced UAT testing</a:t>
            </a:r>
          </a:p>
          <a:p>
            <a:pPr marL="258763" indent="-171450">
              <a:buFont typeface="Wingdings" panose="05000000000000000000" pitchFamily="2" charset="2"/>
              <a:buChar char="Ø"/>
            </a:pPr>
            <a:r>
              <a:rPr lang="en-GB" sz="1000" dirty="0" smtClean="0">
                <a:solidFill>
                  <a:schemeClr val="tx1"/>
                </a:solidFill>
                <a:ea typeface="Verdana" panose="020B0604030504040204" pitchFamily="34" charset="0"/>
                <a:cs typeface="Verdana" panose="020B0604030504040204" pitchFamily="34" charset="0"/>
              </a:rPr>
              <a:t>Transfer of care strategic solution dataset verified at DADA</a:t>
            </a:r>
            <a:endParaRPr lang="en-GB" sz="1000" dirty="0">
              <a:solidFill>
                <a:srgbClr val="000000"/>
              </a:solidFill>
              <a:ea typeface="Verdana" panose="020B0604030504040204" pitchFamily="34" charset="0"/>
              <a:cs typeface="Verdana" panose="020B0604030504040204" pitchFamily="34" charset="0"/>
            </a:endParaRPr>
          </a:p>
          <a:p>
            <a:pPr marL="354013" indent="-266700">
              <a:buFont typeface="Wingdings" pitchFamily="2" charset="2"/>
              <a:buChar char="Ø"/>
            </a:pPr>
            <a:endParaRPr lang="en-GB" sz="1000" dirty="0">
              <a:solidFill>
                <a:srgbClr val="000000"/>
              </a:solidFill>
              <a:ea typeface="Verdana" panose="020B0604030504040204" pitchFamily="34" charset="0"/>
              <a:cs typeface="Verdana" panose="020B0604030504040204" pitchFamily="34" charset="0"/>
            </a:endParaRPr>
          </a:p>
        </p:txBody>
      </p:sp>
      <p:sp>
        <p:nvSpPr>
          <p:cNvPr id="16" name="TextBox 15"/>
          <p:cNvSpPr txBox="1"/>
          <p:nvPr/>
        </p:nvSpPr>
        <p:spPr>
          <a:xfrm>
            <a:off x="5729672" y="2108730"/>
            <a:ext cx="6367841" cy="1077218"/>
          </a:xfrm>
          <a:prstGeom prst="rect">
            <a:avLst/>
          </a:prstGeom>
        </p:spPr>
        <p:style>
          <a:lnRef idx="2">
            <a:schemeClr val="accent3"/>
          </a:lnRef>
          <a:fillRef idx="1">
            <a:schemeClr val="lt1"/>
          </a:fillRef>
          <a:effectRef idx="0">
            <a:schemeClr val="accent3"/>
          </a:effectRef>
          <a:fontRef idx="minor">
            <a:schemeClr val="dk1"/>
          </a:fontRef>
        </p:style>
        <p:txBody>
          <a:bodyPr wrap="square" lIns="0" tIns="0" rIns="0" bIns="0" rtlCol="0">
            <a:spAutoFit/>
          </a:bodyPr>
          <a:lstStyle/>
          <a:p>
            <a:pPr marL="87313"/>
            <a:endParaRPr lang="en-GB" sz="900" b="1" dirty="0">
              <a:solidFill>
                <a:srgbClr val="FF0000"/>
              </a:solidFill>
              <a:ea typeface="Verdana" panose="020B0604030504040204" pitchFamily="34" charset="0"/>
              <a:cs typeface="Verdana" panose="020B0604030504040204" pitchFamily="34" charset="0"/>
            </a:endParaRPr>
          </a:p>
          <a:p>
            <a:pPr marL="87313"/>
            <a:r>
              <a:rPr lang="en-GB" sz="1000" b="1" dirty="0">
                <a:solidFill>
                  <a:srgbClr val="FF0000"/>
                </a:solidFill>
                <a:ea typeface="Verdana" panose="020B0604030504040204" pitchFamily="34" charset="0"/>
                <a:cs typeface="Verdana" panose="020B0604030504040204" pitchFamily="34" charset="0"/>
              </a:rPr>
              <a:t>Clinical focus</a:t>
            </a:r>
            <a:endParaRPr lang="en-GB" sz="1000" dirty="0">
              <a:solidFill>
                <a:srgbClr val="000000"/>
              </a:solidFill>
              <a:ea typeface="Verdana" panose="020B0604030504040204" pitchFamily="34" charset="0"/>
              <a:cs typeface="Verdana" panose="020B0604030504040204" pitchFamily="34" charset="0"/>
            </a:endParaRPr>
          </a:p>
          <a:p>
            <a:endParaRPr lang="en-GB" sz="1000" dirty="0">
              <a:solidFill>
                <a:srgbClr val="000000"/>
              </a:solidFill>
              <a:ea typeface="Verdana" panose="020B0604030504040204" pitchFamily="34" charset="0"/>
              <a:cs typeface="Verdana" panose="020B0604030504040204" pitchFamily="34" charset="0"/>
            </a:endParaRPr>
          </a:p>
          <a:p>
            <a:pPr marL="354013" indent="-266700">
              <a:buFont typeface="Wingdings" pitchFamily="2" charset="2"/>
              <a:buChar char="Ø"/>
            </a:pPr>
            <a:r>
              <a:rPr lang="en-GB" sz="1000" dirty="0">
                <a:solidFill>
                  <a:srgbClr val="000000"/>
                </a:solidFill>
                <a:ea typeface="Verdana" panose="020B0604030504040204" pitchFamily="34" charset="0"/>
                <a:cs typeface="Verdana" panose="020B0604030504040204" pitchFamily="34" charset="0"/>
              </a:rPr>
              <a:t>Ambulatory Transfer of Care shared to acute care settings</a:t>
            </a:r>
          </a:p>
          <a:p>
            <a:pPr marL="354013" indent="-266700">
              <a:buFont typeface="Wingdings" pitchFamily="2" charset="2"/>
              <a:buChar char="Ø"/>
            </a:pPr>
            <a:r>
              <a:rPr lang="en-GB" sz="1000" dirty="0">
                <a:solidFill>
                  <a:srgbClr val="000000"/>
                </a:solidFill>
                <a:ea typeface="Verdana" panose="020B0604030504040204" pitchFamily="34" charset="0"/>
                <a:cs typeface="Verdana" panose="020B0604030504040204" pitchFamily="34" charset="0"/>
              </a:rPr>
              <a:t>Ambulatory Transfer of Care Strategic Solution </a:t>
            </a:r>
          </a:p>
          <a:p>
            <a:pPr marL="354013" indent="-266700">
              <a:buFont typeface="Wingdings" pitchFamily="2" charset="2"/>
              <a:buChar char="Ø"/>
            </a:pPr>
            <a:r>
              <a:rPr lang="en-GB" sz="1000" dirty="0">
                <a:solidFill>
                  <a:srgbClr val="000000"/>
                </a:solidFill>
                <a:ea typeface="Verdana" panose="020B0604030504040204" pitchFamily="34" charset="0"/>
                <a:cs typeface="Verdana" panose="020B0604030504040204" pitchFamily="34" charset="0"/>
              </a:rPr>
              <a:t>Mental Health Crisis Plans shared to ambulance services</a:t>
            </a:r>
          </a:p>
          <a:p>
            <a:pPr marL="354013" indent="-266700">
              <a:buFont typeface="Wingdings" pitchFamily="2" charset="2"/>
              <a:buChar char="Ø"/>
            </a:pPr>
            <a:endParaRPr lang="en-GB" sz="1000" dirty="0">
              <a:solidFill>
                <a:srgbClr val="000000"/>
              </a:solidFill>
              <a:ea typeface="Verdana" panose="020B0604030504040204" pitchFamily="34" charset="0"/>
              <a:cs typeface="Verdana" panose="020B0604030504040204" pitchFamily="34" charset="0"/>
            </a:endParaRPr>
          </a:p>
        </p:txBody>
      </p:sp>
      <p:sp>
        <p:nvSpPr>
          <p:cNvPr id="30" name="TextBox 29"/>
          <p:cNvSpPr txBox="1"/>
          <p:nvPr/>
        </p:nvSpPr>
        <p:spPr>
          <a:xfrm>
            <a:off x="5729672" y="5256418"/>
            <a:ext cx="6367841" cy="1477328"/>
          </a:xfrm>
          <a:prstGeom prst="rect">
            <a:avLst/>
          </a:prstGeom>
        </p:spPr>
        <p:style>
          <a:lnRef idx="2">
            <a:schemeClr val="accent3"/>
          </a:lnRef>
          <a:fillRef idx="1">
            <a:schemeClr val="lt1"/>
          </a:fillRef>
          <a:effectRef idx="0">
            <a:schemeClr val="accent3"/>
          </a:effectRef>
          <a:fontRef idx="minor">
            <a:schemeClr val="dk1"/>
          </a:fontRef>
        </p:style>
        <p:txBody>
          <a:bodyPr wrap="square" lIns="0" tIns="0" rIns="0" bIns="0" rtlCol="0">
            <a:spAutoFit/>
          </a:bodyPr>
          <a:lstStyle/>
          <a:p>
            <a:pPr marL="87313"/>
            <a:endParaRPr lang="en-GB" sz="800" b="1" dirty="0">
              <a:solidFill>
                <a:srgbClr val="FF0000"/>
              </a:solidFill>
              <a:ea typeface="Verdana" panose="020B0604030504040204" pitchFamily="34" charset="0"/>
              <a:cs typeface="Verdana" panose="020B0604030504040204" pitchFamily="34" charset="0"/>
            </a:endParaRPr>
          </a:p>
          <a:p>
            <a:pPr marL="87313"/>
            <a:r>
              <a:rPr lang="en-GB" sz="1000" b="1" dirty="0">
                <a:solidFill>
                  <a:srgbClr val="FF0000"/>
                </a:solidFill>
                <a:ea typeface="Verdana" panose="020B0604030504040204" pitchFamily="34" charset="0"/>
                <a:cs typeface="Verdana" panose="020B0604030504040204" pitchFamily="34" charset="0"/>
              </a:rPr>
              <a:t>Look ahead (Monthly)</a:t>
            </a:r>
            <a:endParaRPr lang="en-GB" sz="1000" dirty="0">
              <a:solidFill>
                <a:srgbClr val="FF0000"/>
              </a:solidFill>
              <a:ea typeface="Verdana" panose="020B0604030504040204" pitchFamily="34" charset="0"/>
              <a:cs typeface="Verdana" panose="020B0604030504040204" pitchFamily="34" charset="0"/>
            </a:endParaRPr>
          </a:p>
          <a:p>
            <a:endParaRPr lang="en-GB" sz="1000" dirty="0">
              <a:solidFill>
                <a:srgbClr val="000000"/>
              </a:solidFill>
              <a:ea typeface="Verdana" panose="020B0604030504040204" pitchFamily="34" charset="0"/>
              <a:cs typeface="Verdana" panose="020B0604030504040204" pitchFamily="34" charset="0"/>
            </a:endParaRPr>
          </a:p>
          <a:p>
            <a:pPr marL="354013" indent="-266700">
              <a:buFont typeface="Wingdings" pitchFamily="2" charset="2"/>
              <a:buChar char="Ø"/>
            </a:pPr>
            <a:r>
              <a:rPr lang="en-GB" sz="1000" dirty="0" smtClean="0">
                <a:solidFill>
                  <a:srgbClr val="000000"/>
                </a:solidFill>
                <a:ea typeface="Verdana" panose="020B0604030504040204" pitchFamily="34" charset="0"/>
                <a:cs typeface="Verdana" panose="020B0604030504040204" pitchFamily="34" charset="0"/>
              </a:rPr>
              <a:t>Rotherham </a:t>
            </a:r>
            <a:r>
              <a:rPr lang="en-GB" sz="1000" dirty="0">
                <a:solidFill>
                  <a:srgbClr val="000000"/>
                </a:solidFill>
                <a:ea typeface="Verdana" panose="020B0604030504040204" pitchFamily="34" charset="0"/>
                <a:cs typeface="Verdana" panose="020B0604030504040204" pitchFamily="34" charset="0"/>
              </a:rPr>
              <a:t>Consumer Ambulatory </a:t>
            </a:r>
            <a:r>
              <a:rPr lang="en-GB" sz="1000" dirty="0" smtClean="0">
                <a:solidFill>
                  <a:srgbClr val="000000"/>
                </a:solidFill>
                <a:ea typeface="Verdana" panose="020B0604030504040204" pitchFamily="34" charset="0"/>
                <a:cs typeface="Verdana" panose="020B0604030504040204" pitchFamily="34" charset="0"/>
              </a:rPr>
              <a:t>ToC</a:t>
            </a:r>
            <a:endParaRPr lang="en-GB" sz="1000" dirty="0">
              <a:solidFill>
                <a:srgbClr val="000000"/>
              </a:solidFill>
              <a:ea typeface="Verdana" panose="020B0604030504040204" pitchFamily="34" charset="0"/>
              <a:cs typeface="Verdana" panose="020B0604030504040204" pitchFamily="34" charset="0"/>
            </a:endParaRPr>
          </a:p>
          <a:p>
            <a:pPr marL="354013" indent="-266700">
              <a:buFont typeface="Wingdings" pitchFamily="2" charset="2"/>
              <a:buChar char="Ø"/>
            </a:pPr>
            <a:r>
              <a:rPr lang="en-GB" sz="1000" dirty="0" smtClean="0">
                <a:solidFill>
                  <a:srgbClr val="000000"/>
                </a:solidFill>
                <a:ea typeface="Verdana" panose="020B0604030504040204" pitchFamily="34" charset="0"/>
                <a:cs typeface="Verdana" panose="020B0604030504040204" pitchFamily="34" charset="0"/>
              </a:rPr>
              <a:t>NLAG, </a:t>
            </a:r>
            <a:r>
              <a:rPr lang="en-GB" sz="1000" dirty="0">
                <a:solidFill>
                  <a:srgbClr val="000000"/>
                </a:solidFill>
                <a:ea typeface="Verdana" panose="020B0604030504040204" pitchFamily="34" charset="0"/>
                <a:cs typeface="Verdana" panose="020B0604030504040204" pitchFamily="34" charset="0"/>
              </a:rPr>
              <a:t>HUTH and Blackpear data </a:t>
            </a:r>
            <a:r>
              <a:rPr lang="en-GB" sz="1000" dirty="0" smtClean="0">
                <a:solidFill>
                  <a:srgbClr val="000000"/>
                </a:solidFill>
                <a:ea typeface="Verdana" panose="020B0604030504040204" pitchFamily="34" charset="0"/>
                <a:cs typeface="Verdana" panose="020B0604030504040204" pitchFamily="34" charset="0"/>
              </a:rPr>
              <a:t>provision</a:t>
            </a:r>
          </a:p>
          <a:p>
            <a:pPr marL="354013" indent="-266700">
              <a:buFont typeface="Wingdings" pitchFamily="2" charset="2"/>
              <a:buChar char="Ø"/>
            </a:pPr>
            <a:r>
              <a:rPr lang="en-GB" sz="1000" dirty="0" smtClean="0">
                <a:solidFill>
                  <a:srgbClr val="000000"/>
                </a:solidFill>
                <a:ea typeface="Verdana" panose="020B0604030504040204" pitchFamily="34" charset="0"/>
                <a:cs typeface="Verdana" panose="020B0604030504040204" pitchFamily="34" charset="0"/>
              </a:rPr>
              <a:t>Leeds and Humber data consumer onboarding </a:t>
            </a:r>
          </a:p>
          <a:p>
            <a:pPr marL="354013" indent="-266700">
              <a:buFont typeface="Wingdings" pitchFamily="2" charset="2"/>
              <a:buChar char="Ø"/>
            </a:pPr>
            <a:r>
              <a:rPr lang="en-GB" sz="1000" dirty="0" smtClean="0">
                <a:solidFill>
                  <a:srgbClr val="000000"/>
                </a:solidFill>
                <a:ea typeface="Verdana" panose="020B0604030504040204" pitchFamily="34" charset="0"/>
                <a:cs typeface="Verdana" panose="020B0604030504040204" pitchFamily="34" charset="0"/>
              </a:rPr>
              <a:t>User interface clinical safety requirements</a:t>
            </a:r>
          </a:p>
          <a:p>
            <a:pPr marL="354013" indent="-266700">
              <a:buFont typeface="Wingdings" pitchFamily="2" charset="2"/>
              <a:buChar char="Ø"/>
            </a:pPr>
            <a:r>
              <a:rPr lang="en-GB" sz="1000" dirty="0" smtClean="0">
                <a:solidFill>
                  <a:srgbClr val="000000"/>
                </a:solidFill>
                <a:ea typeface="Verdana" panose="020B0604030504040204" pitchFamily="34" charset="0"/>
                <a:cs typeface="Verdana" panose="020B0604030504040204" pitchFamily="34" charset="0"/>
              </a:rPr>
              <a:t>Academy proposal review </a:t>
            </a:r>
          </a:p>
          <a:p>
            <a:pPr marL="354013" indent="-266700">
              <a:buFont typeface="Wingdings" pitchFamily="2" charset="2"/>
              <a:buChar char="Ø"/>
            </a:pPr>
            <a:endParaRPr lang="en-GB" sz="1000" dirty="0">
              <a:solidFill>
                <a:srgbClr val="000000"/>
              </a:solidFill>
              <a:ea typeface="Verdana" panose="020B0604030504040204" pitchFamily="34" charset="0"/>
              <a:cs typeface="Verdana" panose="020B0604030504040204" pitchFamily="34" charset="0"/>
            </a:endParaRPr>
          </a:p>
          <a:p>
            <a:pPr marL="87313"/>
            <a:endParaRPr lang="en-GB" sz="800" dirty="0">
              <a:solidFill>
                <a:srgbClr val="000000"/>
              </a:solidFill>
              <a:ea typeface="Verdana" panose="020B0604030504040204" pitchFamily="34" charset="0"/>
              <a:cs typeface="Verdana" panose="020B0604030504040204" pitchFamily="34" charset="0"/>
            </a:endParaRPr>
          </a:p>
        </p:txBody>
      </p:sp>
      <p:sp>
        <p:nvSpPr>
          <p:cNvPr id="4" name="Rectangle 3"/>
          <p:cNvSpPr/>
          <p:nvPr/>
        </p:nvSpPr>
        <p:spPr>
          <a:xfrm>
            <a:off x="6141272" y="3886015"/>
            <a:ext cx="1923013" cy="253916"/>
          </a:xfrm>
          <a:prstGeom prst="rect">
            <a:avLst/>
          </a:prstGeom>
        </p:spPr>
        <p:txBody>
          <a:bodyPr wrap="square">
            <a:spAutoFit/>
          </a:bodyPr>
          <a:lstStyle/>
          <a:p>
            <a:pPr>
              <a:spcAft>
                <a:spcPts val="1000"/>
              </a:spcAft>
              <a:buSzPct val="100000"/>
            </a:pPr>
            <a:endParaRPr lang="en-GB" sz="1050" dirty="0">
              <a:solidFill>
                <a:srgbClr val="000000"/>
              </a:solidFill>
            </a:endParaRPr>
          </a:p>
        </p:txBody>
      </p:sp>
      <p:sp>
        <p:nvSpPr>
          <p:cNvPr id="53" name="Rectangle 52"/>
          <p:cNvSpPr/>
          <p:nvPr/>
        </p:nvSpPr>
        <p:spPr bwMode="gray">
          <a:xfrm>
            <a:off x="245125" y="2696546"/>
            <a:ext cx="1574799" cy="885757"/>
          </a:xfrm>
          <a:prstGeom prst="rect">
            <a:avLst/>
          </a:prstGeom>
          <a:solidFill>
            <a:schemeClr val="accent3"/>
          </a:solidFill>
          <a:ln w="19050" algn="ctr">
            <a:solidFill>
              <a:schemeClr val="accent3"/>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n-GB" sz="1000" b="1" dirty="0">
              <a:solidFill>
                <a:srgbClr val="FFFFFF"/>
              </a:solidFill>
            </a:endParaRPr>
          </a:p>
        </p:txBody>
      </p:sp>
      <p:sp>
        <p:nvSpPr>
          <p:cNvPr id="54" name="Freeform 53"/>
          <p:cNvSpPr/>
          <p:nvPr/>
        </p:nvSpPr>
        <p:spPr>
          <a:xfrm>
            <a:off x="245124" y="1302586"/>
            <a:ext cx="1574799" cy="1181817"/>
          </a:xfrm>
          <a:custGeom>
            <a:avLst/>
            <a:gdLst>
              <a:gd name="connsiteX0" fmla="*/ 0 w 982927"/>
              <a:gd name="connsiteY0" fmla="*/ 0 h 688049"/>
              <a:gd name="connsiteX1" fmla="*/ 638903 w 982927"/>
              <a:gd name="connsiteY1" fmla="*/ 0 h 688049"/>
              <a:gd name="connsiteX2" fmla="*/ 982927 w 982927"/>
              <a:gd name="connsiteY2" fmla="*/ 344025 h 688049"/>
              <a:gd name="connsiteX3" fmla="*/ 638903 w 982927"/>
              <a:gd name="connsiteY3" fmla="*/ 688049 h 688049"/>
              <a:gd name="connsiteX4" fmla="*/ 0 w 982927"/>
              <a:gd name="connsiteY4" fmla="*/ 688049 h 688049"/>
              <a:gd name="connsiteX5" fmla="*/ 344025 w 982927"/>
              <a:gd name="connsiteY5" fmla="*/ 344025 h 688049"/>
              <a:gd name="connsiteX6" fmla="*/ 0 w 982927"/>
              <a:gd name="connsiteY6" fmla="*/ 0 h 68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82927" h="688049">
                <a:moveTo>
                  <a:pt x="982926" y="0"/>
                </a:moveTo>
                <a:lnTo>
                  <a:pt x="982926" y="447232"/>
                </a:lnTo>
                <a:lnTo>
                  <a:pt x="491463" y="688049"/>
                </a:lnTo>
                <a:lnTo>
                  <a:pt x="1" y="447232"/>
                </a:lnTo>
                <a:lnTo>
                  <a:pt x="1" y="0"/>
                </a:lnTo>
                <a:lnTo>
                  <a:pt x="491463" y="240818"/>
                </a:lnTo>
                <a:lnTo>
                  <a:pt x="982926" y="0"/>
                </a:lnTo>
                <a:close/>
              </a:path>
            </a:pathLst>
          </a:custGeom>
          <a:solidFill>
            <a:schemeClr val="accent1">
              <a:lumMod val="20000"/>
              <a:lumOff val="80000"/>
            </a:schemeClr>
          </a:solidFill>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082" tIns="349106" rIns="5079" bIns="349104" numCol="1" spcCol="1270" anchor="ctr" anchorCtr="0">
            <a:noAutofit/>
          </a:bodyPr>
          <a:lstStyle/>
          <a:p>
            <a:pPr algn="ctr" defTabSz="355600">
              <a:lnSpc>
                <a:spcPct val="90000"/>
              </a:lnSpc>
              <a:spcBef>
                <a:spcPct val="0"/>
              </a:spcBef>
              <a:spcAft>
                <a:spcPct val="35000"/>
              </a:spcAft>
            </a:pPr>
            <a:r>
              <a:rPr lang="en-GB" sz="1000" b="1" dirty="0">
                <a:solidFill>
                  <a:srgbClr val="86BC25">
                    <a:lumMod val="75000"/>
                  </a:srgbClr>
                </a:solidFill>
              </a:rPr>
              <a:t>Engagement Opportunity </a:t>
            </a:r>
          </a:p>
        </p:txBody>
      </p:sp>
      <p:sp>
        <p:nvSpPr>
          <p:cNvPr id="55" name="Freeform 54"/>
          <p:cNvSpPr/>
          <p:nvPr/>
        </p:nvSpPr>
        <p:spPr>
          <a:xfrm>
            <a:off x="1863311" y="1248336"/>
            <a:ext cx="3431238" cy="840057"/>
          </a:xfrm>
          <a:custGeom>
            <a:avLst/>
            <a:gdLst>
              <a:gd name="connsiteX0" fmla="*/ 106486 w 638902"/>
              <a:gd name="connsiteY0" fmla="*/ 0 h 7439950"/>
              <a:gd name="connsiteX1" fmla="*/ 532416 w 638902"/>
              <a:gd name="connsiteY1" fmla="*/ 0 h 7439950"/>
              <a:gd name="connsiteX2" fmla="*/ 638902 w 638902"/>
              <a:gd name="connsiteY2" fmla="*/ 106486 h 7439950"/>
              <a:gd name="connsiteX3" fmla="*/ 638902 w 638902"/>
              <a:gd name="connsiteY3" fmla="*/ 7439950 h 7439950"/>
              <a:gd name="connsiteX4" fmla="*/ 638902 w 638902"/>
              <a:gd name="connsiteY4" fmla="*/ 7439950 h 7439950"/>
              <a:gd name="connsiteX5" fmla="*/ 0 w 638902"/>
              <a:gd name="connsiteY5" fmla="*/ 7439950 h 7439950"/>
              <a:gd name="connsiteX6" fmla="*/ 0 w 638902"/>
              <a:gd name="connsiteY6" fmla="*/ 7439950 h 7439950"/>
              <a:gd name="connsiteX7" fmla="*/ 0 w 638902"/>
              <a:gd name="connsiteY7" fmla="*/ 106486 h 7439950"/>
              <a:gd name="connsiteX8" fmla="*/ 106486 w 638902"/>
              <a:gd name="connsiteY8" fmla="*/ 0 h 7439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8902" h="7439950">
                <a:moveTo>
                  <a:pt x="638902" y="1240023"/>
                </a:moveTo>
                <a:lnTo>
                  <a:pt x="638902" y="6199927"/>
                </a:lnTo>
                <a:cubicBezTo>
                  <a:pt x="638902" y="6884774"/>
                  <a:pt x="634808" y="7439944"/>
                  <a:pt x="629758" y="7439944"/>
                </a:cubicBezTo>
                <a:lnTo>
                  <a:pt x="0" y="7439944"/>
                </a:lnTo>
                <a:lnTo>
                  <a:pt x="0" y="7439944"/>
                </a:lnTo>
                <a:lnTo>
                  <a:pt x="0" y="6"/>
                </a:lnTo>
                <a:lnTo>
                  <a:pt x="0" y="6"/>
                </a:lnTo>
                <a:lnTo>
                  <a:pt x="629758" y="6"/>
                </a:lnTo>
                <a:cubicBezTo>
                  <a:pt x="634808" y="6"/>
                  <a:pt x="638902" y="555176"/>
                  <a:pt x="638902" y="1240023"/>
                </a:cubicBezTo>
                <a:close/>
              </a:path>
            </a:pathLst>
          </a:custGeom>
          <a:ln>
            <a:solidFill>
              <a:schemeClr val="accent1">
                <a:lumMod val="20000"/>
                <a:lumOff val="80000"/>
              </a:schemeClr>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5561" tIns="34364" rIns="34363" bIns="34366" numCol="1" spcCol="1270" anchor="ctr" anchorCtr="0">
            <a:noAutofit/>
          </a:bodyPr>
          <a:lstStyle/>
          <a:p>
            <a:pPr marL="171450" indent="-171450">
              <a:buFont typeface="Arial" panose="020B0604020202020204" pitchFamily="34" charset="0"/>
              <a:buChar char="•"/>
            </a:pPr>
            <a:r>
              <a:rPr lang="en-GB" sz="1000" dirty="0">
                <a:solidFill>
                  <a:srgbClr val="000000">
                    <a:hueOff val="0"/>
                    <a:satOff val="0"/>
                    <a:lumOff val="0"/>
                    <a:alphaOff val="0"/>
                  </a:srgbClr>
                </a:solidFill>
              </a:rPr>
              <a:t>EMAS, Mid Yorks, Airedale, </a:t>
            </a:r>
            <a:r>
              <a:rPr lang="en-GB" sz="1000" dirty="0" smtClean="0">
                <a:solidFill>
                  <a:srgbClr val="000000">
                    <a:hueOff val="0"/>
                    <a:satOff val="0"/>
                    <a:lumOff val="0"/>
                    <a:alphaOff val="0"/>
                  </a:srgbClr>
                </a:solidFill>
              </a:rPr>
              <a:t>TinyApps</a:t>
            </a:r>
            <a:r>
              <a:rPr lang="en-GB" sz="1000" dirty="0">
                <a:solidFill>
                  <a:srgbClr val="000000">
                    <a:hueOff val="0"/>
                    <a:satOff val="0"/>
                    <a:lumOff val="0"/>
                    <a:alphaOff val="0"/>
                  </a:srgbClr>
                </a:solidFill>
              </a:rPr>
              <a:t>, Patient Knows Best, Intersystems</a:t>
            </a:r>
          </a:p>
          <a:p>
            <a:pPr marL="171450" indent="-171450">
              <a:buFont typeface="Arial" panose="020B0604020202020204" pitchFamily="34" charset="0"/>
              <a:buChar char="•"/>
            </a:pPr>
            <a:r>
              <a:rPr lang="en-GB" sz="1000" dirty="0">
                <a:solidFill>
                  <a:srgbClr val="000000">
                    <a:hueOff val="0"/>
                    <a:satOff val="0"/>
                    <a:lumOff val="0"/>
                    <a:alphaOff val="0"/>
                  </a:srgbClr>
                </a:solidFill>
              </a:rPr>
              <a:t>WY&amp;H EOL initiative - YAS</a:t>
            </a:r>
          </a:p>
          <a:p>
            <a:pPr marL="171450" indent="-171450">
              <a:buFont typeface="Arial" panose="020B0604020202020204" pitchFamily="34" charset="0"/>
              <a:buChar char="•"/>
            </a:pPr>
            <a:r>
              <a:rPr lang="en-GB" sz="1000" dirty="0">
                <a:solidFill>
                  <a:srgbClr val="000000">
                    <a:hueOff val="0"/>
                    <a:satOff val="0"/>
                    <a:lumOff val="0"/>
                    <a:alphaOff val="0"/>
                  </a:srgbClr>
                </a:solidFill>
              </a:rPr>
              <a:t>WH&amp;H Maternity initiative - ADHFT, BTHFT, CHFT, HDFT, LTHT, MYH</a:t>
            </a:r>
          </a:p>
        </p:txBody>
      </p:sp>
      <p:sp>
        <p:nvSpPr>
          <p:cNvPr id="56" name="Freeform 55"/>
          <p:cNvSpPr/>
          <p:nvPr/>
        </p:nvSpPr>
        <p:spPr>
          <a:xfrm>
            <a:off x="226596" y="2162509"/>
            <a:ext cx="1574799" cy="1172673"/>
          </a:xfrm>
          <a:custGeom>
            <a:avLst/>
            <a:gdLst>
              <a:gd name="connsiteX0" fmla="*/ 0 w 982927"/>
              <a:gd name="connsiteY0" fmla="*/ 0 h 688049"/>
              <a:gd name="connsiteX1" fmla="*/ 638903 w 982927"/>
              <a:gd name="connsiteY1" fmla="*/ 0 h 688049"/>
              <a:gd name="connsiteX2" fmla="*/ 982927 w 982927"/>
              <a:gd name="connsiteY2" fmla="*/ 344025 h 688049"/>
              <a:gd name="connsiteX3" fmla="*/ 638903 w 982927"/>
              <a:gd name="connsiteY3" fmla="*/ 688049 h 688049"/>
              <a:gd name="connsiteX4" fmla="*/ 0 w 982927"/>
              <a:gd name="connsiteY4" fmla="*/ 688049 h 688049"/>
              <a:gd name="connsiteX5" fmla="*/ 344025 w 982927"/>
              <a:gd name="connsiteY5" fmla="*/ 344025 h 688049"/>
              <a:gd name="connsiteX6" fmla="*/ 0 w 982927"/>
              <a:gd name="connsiteY6" fmla="*/ 0 h 68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82927" h="688049">
                <a:moveTo>
                  <a:pt x="982926" y="0"/>
                </a:moveTo>
                <a:lnTo>
                  <a:pt x="982926" y="447232"/>
                </a:lnTo>
                <a:lnTo>
                  <a:pt x="491463" y="688049"/>
                </a:lnTo>
                <a:lnTo>
                  <a:pt x="1" y="447232"/>
                </a:lnTo>
                <a:lnTo>
                  <a:pt x="1" y="0"/>
                </a:lnTo>
                <a:lnTo>
                  <a:pt x="491463" y="240818"/>
                </a:lnTo>
                <a:lnTo>
                  <a:pt x="982926" y="0"/>
                </a:lnTo>
                <a:close/>
              </a:path>
            </a:pathLst>
          </a:custGeom>
          <a:solidFill>
            <a:schemeClr val="accent1">
              <a:lumMod val="40000"/>
              <a:lumOff val="60000"/>
            </a:schemeClr>
          </a:solidFill>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082" tIns="349105" rIns="5079" bIns="349104" numCol="1" spcCol="1270" anchor="ctr" anchorCtr="0">
            <a:noAutofit/>
          </a:bodyPr>
          <a:lstStyle/>
          <a:p>
            <a:pPr algn="ctr" defTabSz="355600">
              <a:lnSpc>
                <a:spcPct val="90000"/>
              </a:lnSpc>
              <a:spcBef>
                <a:spcPct val="0"/>
              </a:spcBef>
              <a:spcAft>
                <a:spcPct val="35000"/>
              </a:spcAft>
            </a:pPr>
            <a:r>
              <a:rPr lang="en-GB" sz="1000" b="1" dirty="0">
                <a:solidFill>
                  <a:srgbClr val="86BC25">
                    <a:lumMod val="75000"/>
                  </a:srgbClr>
                </a:solidFill>
              </a:rPr>
              <a:t>Leveraging Pilots</a:t>
            </a:r>
          </a:p>
        </p:txBody>
      </p:sp>
      <p:sp>
        <p:nvSpPr>
          <p:cNvPr id="57" name="Freeform 56"/>
          <p:cNvSpPr/>
          <p:nvPr/>
        </p:nvSpPr>
        <p:spPr>
          <a:xfrm>
            <a:off x="1860274" y="2162508"/>
            <a:ext cx="3431238" cy="701275"/>
          </a:xfrm>
          <a:custGeom>
            <a:avLst/>
            <a:gdLst>
              <a:gd name="connsiteX0" fmla="*/ 106486 w 638902"/>
              <a:gd name="connsiteY0" fmla="*/ 0 h 7439950"/>
              <a:gd name="connsiteX1" fmla="*/ 532416 w 638902"/>
              <a:gd name="connsiteY1" fmla="*/ 0 h 7439950"/>
              <a:gd name="connsiteX2" fmla="*/ 638902 w 638902"/>
              <a:gd name="connsiteY2" fmla="*/ 106486 h 7439950"/>
              <a:gd name="connsiteX3" fmla="*/ 638902 w 638902"/>
              <a:gd name="connsiteY3" fmla="*/ 7439950 h 7439950"/>
              <a:gd name="connsiteX4" fmla="*/ 638902 w 638902"/>
              <a:gd name="connsiteY4" fmla="*/ 7439950 h 7439950"/>
              <a:gd name="connsiteX5" fmla="*/ 0 w 638902"/>
              <a:gd name="connsiteY5" fmla="*/ 7439950 h 7439950"/>
              <a:gd name="connsiteX6" fmla="*/ 0 w 638902"/>
              <a:gd name="connsiteY6" fmla="*/ 7439950 h 7439950"/>
              <a:gd name="connsiteX7" fmla="*/ 0 w 638902"/>
              <a:gd name="connsiteY7" fmla="*/ 106486 h 7439950"/>
              <a:gd name="connsiteX8" fmla="*/ 106486 w 638902"/>
              <a:gd name="connsiteY8" fmla="*/ 0 h 7439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8902" h="7439950">
                <a:moveTo>
                  <a:pt x="638902" y="1240023"/>
                </a:moveTo>
                <a:lnTo>
                  <a:pt x="638902" y="6199927"/>
                </a:lnTo>
                <a:cubicBezTo>
                  <a:pt x="638902" y="6884774"/>
                  <a:pt x="634808" y="7439944"/>
                  <a:pt x="629758" y="7439944"/>
                </a:cubicBezTo>
                <a:lnTo>
                  <a:pt x="0" y="7439944"/>
                </a:lnTo>
                <a:lnTo>
                  <a:pt x="0" y="7439944"/>
                </a:lnTo>
                <a:lnTo>
                  <a:pt x="0" y="6"/>
                </a:lnTo>
                <a:lnTo>
                  <a:pt x="0" y="6"/>
                </a:lnTo>
                <a:lnTo>
                  <a:pt x="629758" y="6"/>
                </a:lnTo>
                <a:cubicBezTo>
                  <a:pt x="634808" y="6"/>
                  <a:pt x="638902" y="555176"/>
                  <a:pt x="638902" y="1240023"/>
                </a:cubicBezTo>
                <a:close/>
              </a:path>
            </a:pathLst>
          </a:custGeom>
          <a:ln>
            <a:solidFill>
              <a:schemeClr val="accent1">
                <a:lumMod val="40000"/>
                <a:lumOff val="60000"/>
              </a:schemeClr>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5561" tIns="34364" rIns="34363" bIns="34366" numCol="1" spcCol="1270" anchor="ctr" anchorCtr="0">
            <a:noAutofit/>
          </a:bodyPr>
          <a:lstStyle/>
          <a:p>
            <a:pPr marL="185738" lvl="1" indent="-185738" defTabSz="222250">
              <a:lnSpc>
                <a:spcPct val="90000"/>
              </a:lnSpc>
              <a:spcBef>
                <a:spcPct val="0"/>
              </a:spcBef>
              <a:spcAft>
                <a:spcPct val="15000"/>
              </a:spcAft>
              <a:buFontTx/>
              <a:buChar char="••"/>
            </a:pPr>
            <a:endParaRPr lang="en-GB" sz="1000" dirty="0">
              <a:solidFill>
                <a:srgbClr val="000000">
                  <a:hueOff val="0"/>
                  <a:satOff val="0"/>
                  <a:lumOff val="0"/>
                  <a:alphaOff val="0"/>
                </a:srgbClr>
              </a:solidFill>
            </a:endParaRPr>
          </a:p>
          <a:p>
            <a:pPr marL="185738" lvl="1" indent="-185738" defTabSz="222250">
              <a:lnSpc>
                <a:spcPct val="90000"/>
              </a:lnSpc>
              <a:spcBef>
                <a:spcPct val="0"/>
              </a:spcBef>
              <a:spcAft>
                <a:spcPct val="15000"/>
              </a:spcAft>
              <a:buFontTx/>
              <a:buChar char="••"/>
            </a:pPr>
            <a:r>
              <a:rPr lang="en-GB" sz="1000" dirty="0">
                <a:solidFill>
                  <a:srgbClr val="000000">
                    <a:hueOff val="0"/>
                    <a:satOff val="0"/>
                    <a:lumOff val="0"/>
                    <a:alphaOff val="0"/>
                  </a:srgbClr>
                </a:solidFill>
              </a:rPr>
              <a:t>Other YAS ToC - Sheffield </a:t>
            </a:r>
            <a:r>
              <a:rPr lang="en-GB" sz="1000" dirty="0" smtClean="0">
                <a:solidFill>
                  <a:srgbClr val="000000">
                    <a:hueOff val="0"/>
                    <a:satOff val="0"/>
                    <a:lumOff val="0"/>
                    <a:alphaOff val="0"/>
                  </a:srgbClr>
                </a:solidFill>
              </a:rPr>
              <a:t>Children’s Barnsley</a:t>
            </a:r>
          </a:p>
          <a:p>
            <a:pPr marL="185738" lvl="1" indent="-185738" defTabSz="222250">
              <a:lnSpc>
                <a:spcPct val="90000"/>
              </a:lnSpc>
              <a:spcBef>
                <a:spcPct val="0"/>
              </a:spcBef>
              <a:spcAft>
                <a:spcPct val="15000"/>
              </a:spcAft>
              <a:buFontTx/>
              <a:buChar char="••"/>
            </a:pPr>
            <a:r>
              <a:rPr lang="en-GB" sz="1000" dirty="0" smtClean="0">
                <a:solidFill>
                  <a:srgbClr val="000000">
                    <a:hueOff val="0"/>
                    <a:satOff val="0"/>
                    <a:lumOff val="0"/>
                    <a:alphaOff val="0"/>
                  </a:srgbClr>
                </a:solidFill>
              </a:rPr>
              <a:t>Document transfer - </a:t>
            </a:r>
            <a:r>
              <a:rPr lang="en-GB" sz="1000" dirty="0">
                <a:solidFill>
                  <a:srgbClr val="000000">
                    <a:hueOff val="0"/>
                    <a:satOff val="0"/>
                    <a:lumOff val="0"/>
                    <a:alphaOff val="0"/>
                  </a:srgbClr>
                </a:solidFill>
              </a:rPr>
              <a:t>Sheffield THFT </a:t>
            </a:r>
            <a:endParaRPr lang="en-GB" sz="1000" dirty="0" smtClean="0">
              <a:solidFill>
                <a:srgbClr val="000000">
                  <a:hueOff val="0"/>
                  <a:satOff val="0"/>
                  <a:lumOff val="0"/>
                  <a:alphaOff val="0"/>
                </a:srgbClr>
              </a:solidFill>
            </a:endParaRPr>
          </a:p>
          <a:p>
            <a:pPr marL="185738" lvl="1" indent="-185738" defTabSz="222250">
              <a:lnSpc>
                <a:spcPct val="90000"/>
              </a:lnSpc>
              <a:spcBef>
                <a:spcPct val="0"/>
              </a:spcBef>
              <a:spcAft>
                <a:spcPct val="15000"/>
              </a:spcAft>
              <a:buFontTx/>
              <a:buChar char="••"/>
            </a:pPr>
            <a:r>
              <a:rPr lang="en-GB" sz="1000" dirty="0" smtClean="0">
                <a:solidFill>
                  <a:srgbClr val="000000">
                    <a:hueOff val="0"/>
                    <a:satOff val="0"/>
                    <a:lumOff val="0"/>
                    <a:alphaOff val="0"/>
                  </a:srgbClr>
                </a:solidFill>
              </a:rPr>
              <a:t>GP Connect Consumers – Humber, NLAG, LTHT</a:t>
            </a:r>
            <a:endParaRPr lang="en-GB" sz="1000" dirty="0">
              <a:solidFill>
                <a:srgbClr val="000000">
                  <a:hueOff val="0"/>
                  <a:satOff val="0"/>
                  <a:lumOff val="0"/>
                  <a:alphaOff val="0"/>
                </a:srgbClr>
              </a:solidFill>
            </a:endParaRPr>
          </a:p>
          <a:p>
            <a:pPr marL="0" lvl="1" defTabSz="222250">
              <a:lnSpc>
                <a:spcPct val="90000"/>
              </a:lnSpc>
              <a:spcBef>
                <a:spcPct val="0"/>
              </a:spcBef>
              <a:spcAft>
                <a:spcPct val="15000"/>
              </a:spcAft>
            </a:pPr>
            <a:endParaRPr lang="en-GB" sz="1000" dirty="0">
              <a:solidFill>
                <a:srgbClr val="000000">
                  <a:hueOff val="0"/>
                  <a:satOff val="0"/>
                  <a:lumOff val="0"/>
                  <a:alphaOff val="0"/>
                </a:srgbClr>
              </a:solidFill>
            </a:endParaRPr>
          </a:p>
        </p:txBody>
      </p:sp>
      <p:sp>
        <p:nvSpPr>
          <p:cNvPr id="58" name="Freeform 57"/>
          <p:cNvSpPr/>
          <p:nvPr/>
        </p:nvSpPr>
        <p:spPr>
          <a:xfrm>
            <a:off x="226596" y="3010159"/>
            <a:ext cx="1574799" cy="1172673"/>
          </a:xfrm>
          <a:custGeom>
            <a:avLst/>
            <a:gdLst>
              <a:gd name="connsiteX0" fmla="*/ 0 w 982927"/>
              <a:gd name="connsiteY0" fmla="*/ 0 h 688049"/>
              <a:gd name="connsiteX1" fmla="*/ 638903 w 982927"/>
              <a:gd name="connsiteY1" fmla="*/ 0 h 688049"/>
              <a:gd name="connsiteX2" fmla="*/ 982927 w 982927"/>
              <a:gd name="connsiteY2" fmla="*/ 344025 h 688049"/>
              <a:gd name="connsiteX3" fmla="*/ 638903 w 982927"/>
              <a:gd name="connsiteY3" fmla="*/ 688049 h 688049"/>
              <a:gd name="connsiteX4" fmla="*/ 0 w 982927"/>
              <a:gd name="connsiteY4" fmla="*/ 688049 h 688049"/>
              <a:gd name="connsiteX5" fmla="*/ 344025 w 982927"/>
              <a:gd name="connsiteY5" fmla="*/ 344025 h 688049"/>
              <a:gd name="connsiteX6" fmla="*/ 0 w 982927"/>
              <a:gd name="connsiteY6" fmla="*/ 0 h 68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82927" h="688049">
                <a:moveTo>
                  <a:pt x="982926" y="0"/>
                </a:moveTo>
                <a:lnTo>
                  <a:pt x="982926" y="447232"/>
                </a:lnTo>
                <a:lnTo>
                  <a:pt x="491463" y="688049"/>
                </a:lnTo>
                <a:lnTo>
                  <a:pt x="1" y="447232"/>
                </a:lnTo>
                <a:lnTo>
                  <a:pt x="1" y="0"/>
                </a:lnTo>
                <a:lnTo>
                  <a:pt x="491463" y="240818"/>
                </a:lnTo>
                <a:lnTo>
                  <a:pt x="982926" y="0"/>
                </a:lnTo>
                <a:close/>
              </a:path>
            </a:pathLst>
          </a:custGeom>
          <a:solidFill>
            <a:schemeClr val="accent1">
              <a:lumMod val="60000"/>
              <a:lumOff val="40000"/>
            </a:schemeClr>
          </a:solidFill>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082" tIns="349105" rIns="5079" bIns="349104" numCol="1" spcCol="1270" anchor="ctr" anchorCtr="0">
            <a:noAutofit/>
          </a:bodyPr>
          <a:lstStyle/>
          <a:p>
            <a:pPr algn="ctr" defTabSz="355600">
              <a:lnSpc>
                <a:spcPct val="90000"/>
              </a:lnSpc>
              <a:spcBef>
                <a:spcPct val="0"/>
              </a:spcBef>
              <a:spcAft>
                <a:spcPct val="35000"/>
              </a:spcAft>
            </a:pPr>
            <a:r>
              <a:rPr lang="en-GB" sz="1000" b="1" dirty="0">
                <a:solidFill>
                  <a:srgbClr val="86BC25">
                    <a:lumMod val="75000"/>
                  </a:srgbClr>
                </a:solidFill>
              </a:rPr>
              <a:t>On-boarding</a:t>
            </a:r>
          </a:p>
        </p:txBody>
      </p:sp>
      <p:sp>
        <p:nvSpPr>
          <p:cNvPr id="59" name="Freeform 58"/>
          <p:cNvSpPr/>
          <p:nvPr/>
        </p:nvSpPr>
        <p:spPr>
          <a:xfrm>
            <a:off x="1860274" y="2957868"/>
            <a:ext cx="3431238" cy="791673"/>
          </a:xfrm>
          <a:custGeom>
            <a:avLst/>
            <a:gdLst>
              <a:gd name="connsiteX0" fmla="*/ 106486 w 638902"/>
              <a:gd name="connsiteY0" fmla="*/ 0 h 7439950"/>
              <a:gd name="connsiteX1" fmla="*/ 532416 w 638902"/>
              <a:gd name="connsiteY1" fmla="*/ 0 h 7439950"/>
              <a:gd name="connsiteX2" fmla="*/ 638902 w 638902"/>
              <a:gd name="connsiteY2" fmla="*/ 106486 h 7439950"/>
              <a:gd name="connsiteX3" fmla="*/ 638902 w 638902"/>
              <a:gd name="connsiteY3" fmla="*/ 7439950 h 7439950"/>
              <a:gd name="connsiteX4" fmla="*/ 638902 w 638902"/>
              <a:gd name="connsiteY4" fmla="*/ 7439950 h 7439950"/>
              <a:gd name="connsiteX5" fmla="*/ 0 w 638902"/>
              <a:gd name="connsiteY5" fmla="*/ 7439950 h 7439950"/>
              <a:gd name="connsiteX6" fmla="*/ 0 w 638902"/>
              <a:gd name="connsiteY6" fmla="*/ 7439950 h 7439950"/>
              <a:gd name="connsiteX7" fmla="*/ 0 w 638902"/>
              <a:gd name="connsiteY7" fmla="*/ 106486 h 7439950"/>
              <a:gd name="connsiteX8" fmla="*/ 106486 w 638902"/>
              <a:gd name="connsiteY8" fmla="*/ 0 h 7439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8902" h="7439950">
                <a:moveTo>
                  <a:pt x="638902" y="1240023"/>
                </a:moveTo>
                <a:lnTo>
                  <a:pt x="638902" y="6199927"/>
                </a:lnTo>
                <a:cubicBezTo>
                  <a:pt x="638902" y="6884774"/>
                  <a:pt x="634808" y="7439944"/>
                  <a:pt x="629758" y="7439944"/>
                </a:cubicBezTo>
                <a:lnTo>
                  <a:pt x="0" y="7439944"/>
                </a:lnTo>
                <a:lnTo>
                  <a:pt x="0" y="7439944"/>
                </a:lnTo>
                <a:lnTo>
                  <a:pt x="0" y="6"/>
                </a:lnTo>
                <a:lnTo>
                  <a:pt x="0" y="6"/>
                </a:lnTo>
                <a:lnTo>
                  <a:pt x="629758" y="6"/>
                </a:lnTo>
                <a:cubicBezTo>
                  <a:pt x="634808" y="6"/>
                  <a:pt x="638902" y="555176"/>
                  <a:pt x="638902" y="1240023"/>
                </a:cubicBezTo>
                <a:close/>
              </a:path>
            </a:pathLst>
          </a:custGeom>
          <a:ln>
            <a:solidFill>
              <a:schemeClr val="accent1">
                <a:lumMod val="60000"/>
                <a:lumOff val="40000"/>
              </a:schemeClr>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5561" tIns="34363" rIns="34363" bIns="34366" numCol="1" spcCol="1270" anchor="ctr" anchorCtr="0">
            <a:noAutofit/>
          </a:bodyPr>
          <a:lstStyle/>
          <a:p>
            <a:pPr marL="185738" lvl="1" indent="-185738" defTabSz="222250">
              <a:lnSpc>
                <a:spcPct val="90000"/>
              </a:lnSpc>
              <a:spcBef>
                <a:spcPct val="0"/>
              </a:spcBef>
              <a:spcAft>
                <a:spcPct val="15000"/>
              </a:spcAft>
              <a:buFontTx/>
              <a:buChar char="••"/>
            </a:pPr>
            <a:r>
              <a:rPr lang="en-GB" sz="1000" dirty="0" smtClean="0">
                <a:solidFill>
                  <a:srgbClr val="000000"/>
                </a:solidFill>
              </a:rPr>
              <a:t>Harrogate</a:t>
            </a:r>
          </a:p>
          <a:p>
            <a:pPr marL="185738" lvl="1" indent="-185738" defTabSz="222250">
              <a:lnSpc>
                <a:spcPct val="90000"/>
              </a:lnSpc>
              <a:spcBef>
                <a:spcPct val="0"/>
              </a:spcBef>
              <a:spcAft>
                <a:spcPct val="15000"/>
              </a:spcAft>
              <a:buFontTx/>
              <a:buChar char="••"/>
            </a:pPr>
            <a:r>
              <a:rPr lang="en-GB" sz="1000" dirty="0" smtClean="0">
                <a:solidFill>
                  <a:srgbClr val="000000"/>
                </a:solidFill>
              </a:rPr>
              <a:t>Leeds </a:t>
            </a:r>
            <a:r>
              <a:rPr lang="en-GB" sz="1000" dirty="0">
                <a:solidFill>
                  <a:srgbClr val="000000"/>
                </a:solidFill>
              </a:rPr>
              <a:t>Data Provision</a:t>
            </a:r>
          </a:p>
          <a:p>
            <a:pPr marL="185738" lvl="1" indent="-185738" defTabSz="222250">
              <a:lnSpc>
                <a:spcPct val="90000"/>
              </a:lnSpc>
              <a:spcBef>
                <a:spcPct val="0"/>
              </a:spcBef>
              <a:spcAft>
                <a:spcPct val="15000"/>
              </a:spcAft>
              <a:buFontTx/>
              <a:buChar char="••"/>
            </a:pPr>
            <a:r>
              <a:rPr lang="en-GB" sz="1000" dirty="0" smtClean="0">
                <a:solidFill>
                  <a:srgbClr val="000000"/>
                </a:solidFill>
              </a:rPr>
              <a:t>Blackpear </a:t>
            </a:r>
            <a:r>
              <a:rPr lang="en-GB" sz="1000" dirty="0">
                <a:solidFill>
                  <a:srgbClr val="000000"/>
                </a:solidFill>
              </a:rPr>
              <a:t>HCV</a:t>
            </a:r>
          </a:p>
        </p:txBody>
      </p:sp>
      <p:sp>
        <p:nvSpPr>
          <p:cNvPr id="60" name="Freeform 59"/>
          <p:cNvSpPr/>
          <p:nvPr/>
        </p:nvSpPr>
        <p:spPr>
          <a:xfrm>
            <a:off x="239214" y="3857809"/>
            <a:ext cx="1574799" cy="1172673"/>
          </a:xfrm>
          <a:custGeom>
            <a:avLst/>
            <a:gdLst>
              <a:gd name="connsiteX0" fmla="*/ 0 w 982927"/>
              <a:gd name="connsiteY0" fmla="*/ 0 h 688049"/>
              <a:gd name="connsiteX1" fmla="*/ 638903 w 982927"/>
              <a:gd name="connsiteY1" fmla="*/ 0 h 688049"/>
              <a:gd name="connsiteX2" fmla="*/ 982927 w 982927"/>
              <a:gd name="connsiteY2" fmla="*/ 344025 h 688049"/>
              <a:gd name="connsiteX3" fmla="*/ 638903 w 982927"/>
              <a:gd name="connsiteY3" fmla="*/ 688049 h 688049"/>
              <a:gd name="connsiteX4" fmla="*/ 0 w 982927"/>
              <a:gd name="connsiteY4" fmla="*/ 688049 h 688049"/>
              <a:gd name="connsiteX5" fmla="*/ 344025 w 982927"/>
              <a:gd name="connsiteY5" fmla="*/ 344025 h 688049"/>
              <a:gd name="connsiteX6" fmla="*/ 0 w 982927"/>
              <a:gd name="connsiteY6" fmla="*/ 0 h 68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82927" h="688049">
                <a:moveTo>
                  <a:pt x="982926" y="0"/>
                </a:moveTo>
                <a:lnTo>
                  <a:pt x="982926" y="447232"/>
                </a:lnTo>
                <a:lnTo>
                  <a:pt x="491463" y="688049"/>
                </a:lnTo>
                <a:lnTo>
                  <a:pt x="1" y="447232"/>
                </a:lnTo>
                <a:lnTo>
                  <a:pt x="1" y="0"/>
                </a:lnTo>
                <a:lnTo>
                  <a:pt x="491463" y="240818"/>
                </a:lnTo>
                <a:lnTo>
                  <a:pt x="982926" y="0"/>
                </a:lnTo>
                <a:close/>
              </a:path>
            </a:pathLst>
          </a:custGeom>
          <a:solidFill>
            <a:srgbClr val="8BC327"/>
          </a:solidFill>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082" tIns="349105" rIns="5079" bIns="349104" numCol="1" spcCol="1270" anchor="ctr" anchorCtr="0">
            <a:noAutofit/>
          </a:bodyPr>
          <a:lstStyle/>
          <a:p>
            <a:pPr algn="ctr" defTabSz="355600">
              <a:lnSpc>
                <a:spcPct val="90000"/>
              </a:lnSpc>
              <a:spcBef>
                <a:spcPct val="0"/>
              </a:spcBef>
              <a:spcAft>
                <a:spcPct val="35000"/>
              </a:spcAft>
            </a:pPr>
            <a:r>
              <a:rPr lang="en-GB" sz="1000" b="1" dirty="0">
                <a:solidFill>
                  <a:srgbClr val="FFFFFF"/>
                </a:solidFill>
              </a:rPr>
              <a:t>Connected in test</a:t>
            </a:r>
          </a:p>
        </p:txBody>
      </p:sp>
      <p:sp>
        <p:nvSpPr>
          <p:cNvPr id="61" name="Freeform 60"/>
          <p:cNvSpPr/>
          <p:nvPr/>
        </p:nvSpPr>
        <p:spPr>
          <a:xfrm>
            <a:off x="1860274" y="3857809"/>
            <a:ext cx="3431238" cy="791673"/>
          </a:xfrm>
          <a:custGeom>
            <a:avLst/>
            <a:gdLst>
              <a:gd name="connsiteX0" fmla="*/ 106486 w 638902"/>
              <a:gd name="connsiteY0" fmla="*/ 0 h 7439950"/>
              <a:gd name="connsiteX1" fmla="*/ 532416 w 638902"/>
              <a:gd name="connsiteY1" fmla="*/ 0 h 7439950"/>
              <a:gd name="connsiteX2" fmla="*/ 638902 w 638902"/>
              <a:gd name="connsiteY2" fmla="*/ 106486 h 7439950"/>
              <a:gd name="connsiteX3" fmla="*/ 638902 w 638902"/>
              <a:gd name="connsiteY3" fmla="*/ 7439950 h 7439950"/>
              <a:gd name="connsiteX4" fmla="*/ 638902 w 638902"/>
              <a:gd name="connsiteY4" fmla="*/ 7439950 h 7439950"/>
              <a:gd name="connsiteX5" fmla="*/ 0 w 638902"/>
              <a:gd name="connsiteY5" fmla="*/ 7439950 h 7439950"/>
              <a:gd name="connsiteX6" fmla="*/ 0 w 638902"/>
              <a:gd name="connsiteY6" fmla="*/ 7439950 h 7439950"/>
              <a:gd name="connsiteX7" fmla="*/ 0 w 638902"/>
              <a:gd name="connsiteY7" fmla="*/ 106486 h 7439950"/>
              <a:gd name="connsiteX8" fmla="*/ 106486 w 638902"/>
              <a:gd name="connsiteY8" fmla="*/ 0 h 7439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8902" h="7439950">
                <a:moveTo>
                  <a:pt x="638902" y="1240023"/>
                </a:moveTo>
                <a:lnTo>
                  <a:pt x="638902" y="6199927"/>
                </a:lnTo>
                <a:cubicBezTo>
                  <a:pt x="638902" y="6884774"/>
                  <a:pt x="634808" y="7439944"/>
                  <a:pt x="629758" y="7439944"/>
                </a:cubicBezTo>
                <a:lnTo>
                  <a:pt x="0" y="7439944"/>
                </a:lnTo>
                <a:lnTo>
                  <a:pt x="0" y="7439944"/>
                </a:lnTo>
                <a:lnTo>
                  <a:pt x="0" y="6"/>
                </a:lnTo>
                <a:lnTo>
                  <a:pt x="0" y="6"/>
                </a:lnTo>
                <a:lnTo>
                  <a:pt x="629758" y="6"/>
                </a:lnTo>
                <a:cubicBezTo>
                  <a:pt x="634808" y="6"/>
                  <a:pt x="638902" y="555176"/>
                  <a:pt x="638902" y="1240023"/>
                </a:cubicBezTo>
                <a:close/>
              </a:path>
            </a:pathLst>
          </a:custGeom>
          <a:ln>
            <a:solidFill>
              <a:srgbClr val="43B02A"/>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5561" tIns="34363" rIns="34363" bIns="34366" numCol="1" spcCol="1270" anchor="ctr" anchorCtr="0">
            <a:noAutofit/>
          </a:bodyPr>
          <a:lstStyle/>
          <a:p>
            <a:pPr marL="185738" lvl="1" indent="-185738" defTabSz="222250">
              <a:lnSpc>
                <a:spcPct val="90000"/>
              </a:lnSpc>
              <a:spcBef>
                <a:spcPct val="0"/>
              </a:spcBef>
              <a:spcAft>
                <a:spcPct val="15000"/>
              </a:spcAft>
              <a:buFontTx/>
              <a:buChar char="••"/>
            </a:pPr>
            <a:r>
              <a:rPr lang="en-GB" sz="1000" dirty="0" smtClean="0">
                <a:solidFill>
                  <a:srgbClr val="000000">
                    <a:hueOff val="0"/>
                    <a:satOff val="0"/>
                    <a:lumOff val="0"/>
                    <a:alphaOff val="0"/>
                  </a:srgbClr>
                </a:solidFill>
              </a:rPr>
              <a:t>Consumers - LTHT </a:t>
            </a:r>
          </a:p>
          <a:p>
            <a:pPr marL="185738" lvl="1" indent="-185738" defTabSz="222250">
              <a:lnSpc>
                <a:spcPct val="90000"/>
              </a:lnSpc>
              <a:spcBef>
                <a:spcPct val="0"/>
              </a:spcBef>
              <a:spcAft>
                <a:spcPct val="15000"/>
              </a:spcAft>
              <a:buFontTx/>
              <a:buChar char="••"/>
            </a:pPr>
            <a:r>
              <a:rPr lang="en-GB" sz="1000" dirty="0" smtClean="0">
                <a:solidFill>
                  <a:srgbClr val="000000"/>
                </a:solidFill>
              </a:rPr>
              <a:t>Providers - NLAG</a:t>
            </a:r>
            <a:r>
              <a:rPr lang="en-GB" sz="1000" dirty="0">
                <a:solidFill>
                  <a:srgbClr val="000000"/>
                </a:solidFill>
              </a:rPr>
              <a:t>, </a:t>
            </a:r>
            <a:r>
              <a:rPr lang="en-GB" sz="1000" dirty="0">
                <a:solidFill>
                  <a:srgbClr val="000000">
                    <a:hueOff val="0"/>
                    <a:satOff val="0"/>
                    <a:lumOff val="0"/>
                    <a:alphaOff val="0"/>
                  </a:srgbClr>
                </a:solidFill>
              </a:rPr>
              <a:t>York, HUTH, Bradford, </a:t>
            </a:r>
            <a:r>
              <a:rPr lang="en-GB" sz="1000" dirty="0" smtClean="0">
                <a:solidFill>
                  <a:srgbClr val="000000">
                    <a:hueOff val="0"/>
                    <a:satOff val="0"/>
                    <a:lumOff val="0"/>
                    <a:alphaOff val="0"/>
                  </a:srgbClr>
                </a:solidFill>
              </a:rPr>
              <a:t>NYCC, </a:t>
            </a:r>
            <a:r>
              <a:rPr lang="en-GB" sz="1000" dirty="0" smtClean="0">
                <a:solidFill>
                  <a:srgbClr val="000000"/>
                </a:solidFill>
              </a:rPr>
              <a:t>Doncaster, GP </a:t>
            </a:r>
            <a:r>
              <a:rPr lang="en-GB" sz="1000" dirty="0">
                <a:solidFill>
                  <a:srgbClr val="000000"/>
                </a:solidFill>
              </a:rPr>
              <a:t>Connect</a:t>
            </a:r>
            <a:endParaRPr lang="en-GB" sz="1000" dirty="0">
              <a:solidFill>
                <a:srgbClr val="000000">
                  <a:hueOff val="0"/>
                  <a:satOff val="0"/>
                  <a:lumOff val="0"/>
                  <a:alphaOff val="0"/>
                </a:srgbClr>
              </a:solidFill>
            </a:endParaRPr>
          </a:p>
        </p:txBody>
      </p:sp>
      <p:sp>
        <p:nvSpPr>
          <p:cNvPr id="62" name="Freeform 61"/>
          <p:cNvSpPr/>
          <p:nvPr/>
        </p:nvSpPr>
        <p:spPr>
          <a:xfrm>
            <a:off x="235265" y="4742867"/>
            <a:ext cx="1553198" cy="1172673"/>
          </a:xfrm>
          <a:custGeom>
            <a:avLst/>
            <a:gdLst>
              <a:gd name="connsiteX0" fmla="*/ 0 w 982927"/>
              <a:gd name="connsiteY0" fmla="*/ 0 h 688049"/>
              <a:gd name="connsiteX1" fmla="*/ 638903 w 982927"/>
              <a:gd name="connsiteY1" fmla="*/ 0 h 688049"/>
              <a:gd name="connsiteX2" fmla="*/ 982927 w 982927"/>
              <a:gd name="connsiteY2" fmla="*/ 344025 h 688049"/>
              <a:gd name="connsiteX3" fmla="*/ 638903 w 982927"/>
              <a:gd name="connsiteY3" fmla="*/ 688049 h 688049"/>
              <a:gd name="connsiteX4" fmla="*/ 0 w 982927"/>
              <a:gd name="connsiteY4" fmla="*/ 688049 h 688049"/>
              <a:gd name="connsiteX5" fmla="*/ 344025 w 982927"/>
              <a:gd name="connsiteY5" fmla="*/ 344025 h 688049"/>
              <a:gd name="connsiteX6" fmla="*/ 0 w 982927"/>
              <a:gd name="connsiteY6" fmla="*/ 0 h 68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82927" h="688049">
                <a:moveTo>
                  <a:pt x="982926" y="0"/>
                </a:moveTo>
                <a:lnTo>
                  <a:pt x="982926" y="447232"/>
                </a:lnTo>
                <a:lnTo>
                  <a:pt x="491463" y="688049"/>
                </a:lnTo>
                <a:lnTo>
                  <a:pt x="1" y="447232"/>
                </a:lnTo>
                <a:lnTo>
                  <a:pt x="1" y="0"/>
                </a:lnTo>
                <a:lnTo>
                  <a:pt x="491463" y="240818"/>
                </a:lnTo>
                <a:lnTo>
                  <a:pt x="982926" y="0"/>
                </a:lnTo>
                <a:close/>
              </a:path>
            </a:pathLst>
          </a:custGeom>
          <a:solidFill>
            <a:schemeClr val="accent1">
              <a:lumMod val="75000"/>
            </a:schemeClr>
          </a:solidFill>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082" tIns="349105" rIns="5079" bIns="349104" numCol="1" spcCol="1270" anchor="ctr" anchorCtr="0">
            <a:noAutofit/>
          </a:bodyPr>
          <a:lstStyle/>
          <a:p>
            <a:pPr algn="ctr" defTabSz="355600">
              <a:lnSpc>
                <a:spcPct val="90000"/>
              </a:lnSpc>
              <a:spcBef>
                <a:spcPct val="0"/>
              </a:spcBef>
              <a:spcAft>
                <a:spcPct val="35000"/>
              </a:spcAft>
            </a:pPr>
            <a:r>
              <a:rPr lang="en-GB" sz="1000" b="1" dirty="0">
                <a:solidFill>
                  <a:srgbClr val="FFFFFF"/>
                </a:solidFill>
              </a:rPr>
              <a:t>Go live phase</a:t>
            </a:r>
          </a:p>
        </p:txBody>
      </p:sp>
      <p:sp>
        <p:nvSpPr>
          <p:cNvPr id="63" name="Freeform 62"/>
          <p:cNvSpPr/>
          <p:nvPr/>
        </p:nvSpPr>
        <p:spPr>
          <a:xfrm>
            <a:off x="1863311" y="4756825"/>
            <a:ext cx="3431238" cy="791673"/>
          </a:xfrm>
          <a:custGeom>
            <a:avLst/>
            <a:gdLst>
              <a:gd name="connsiteX0" fmla="*/ 106486 w 638902"/>
              <a:gd name="connsiteY0" fmla="*/ 0 h 7439950"/>
              <a:gd name="connsiteX1" fmla="*/ 532416 w 638902"/>
              <a:gd name="connsiteY1" fmla="*/ 0 h 7439950"/>
              <a:gd name="connsiteX2" fmla="*/ 638902 w 638902"/>
              <a:gd name="connsiteY2" fmla="*/ 106486 h 7439950"/>
              <a:gd name="connsiteX3" fmla="*/ 638902 w 638902"/>
              <a:gd name="connsiteY3" fmla="*/ 7439950 h 7439950"/>
              <a:gd name="connsiteX4" fmla="*/ 638902 w 638902"/>
              <a:gd name="connsiteY4" fmla="*/ 7439950 h 7439950"/>
              <a:gd name="connsiteX5" fmla="*/ 0 w 638902"/>
              <a:gd name="connsiteY5" fmla="*/ 7439950 h 7439950"/>
              <a:gd name="connsiteX6" fmla="*/ 0 w 638902"/>
              <a:gd name="connsiteY6" fmla="*/ 7439950 h 7439950"/>
              <a:gd name="connsiteX7" fmla="*/ 0 w 638902"/>
              <a:gd name="connsiteY7" fmla="*/ 106486 h 7439950"/>
              <a:gd name="connsiteX8" fmla="*/ 106486 w 638902"/>
              <a:gd name="connsiteY8" fmla="*/ 0 h 7439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8902" h="7439950">
                <a:moveTo>
                  <a:pt x="638902" y="1240023"/>
                </a:moveTo>
                <a:lnTo>
                  <a:pt x="638902" y="6199927"/>
                </a:lnTo>
                <a:cubicBezTo>
                  <a:pt x="638902" y="6884774"/>
                  <a:pt x="634808" y="7439944"/>
                  <a:pt x="629758" y="7439944"/>
                </a:cubicBezTo>
                <a:lnTo>
                  <a:pt x="0" y="7439944"/>
                </a:lnTo>
                <a:lnTo>
                  <a:pt x="0" y="7439944"/>
                </a:lnTo>
                <a:lnTo>
                  <a:pt x="0" y="6"/>
                </a:lnTo>
                <a:lnTo>
                  <a:pt x="0" y="6"/>
                </a:lnTo>
                <a:lnTo>
                  <a:pt x="629758" y="6"/>
                </a:lnTo>
                <a:cubicBezTo>
                  <a:pt x="634808" y="6"/>
                  <a:pt x="638902" y="555176"/>
                  <a:pt x="638902" y="1240023"/>
                </a:cubicBezTo>
                <a:close/>
              </a:path>
            </a:pathLst>
          </a:custGeom>
          <a:ln>
            <a:solidFill>
              <a:schemeClr val="accent1">
                <a:lumMod val="75000"/>
              </a:schemeClr>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5561" tIns="34364" rIns="34363" bIns="34365" numCol="1" spcCol="1270" anchor="ctr" anchorCtr="0">
            <a:noAutofit/>
          </a:bodyPr>
          <a:lstStyle/>
          <a:p>
            <a:pPr marL="185738" lvl="1" indent="-185738" defTabSz="222250">
              <a:lnSpc>
                <a:spcPct val="90000"/>
              </a:lnSpc>
              <a:spcBef>
                <a:spcPct val="0"/>
              </a:spcBef>
              <a:spcAft>
                <a:spcPct val="15000"/>
              </a:spcAft>
              <a:buFontTx/>
              <a:buChar char="••"/>
            </a:pPr>
            <a:r>
              <a:rPr lang="en-GB" sz="1000" dirty="0">
                <a:solidFill>
                  <a:srgbClr val="000000">
                    <a:hueOff val="0"/>
                    <a:satOff val="0"/>
                    <a:lumOff val="0"/>
                    <a:alphaOff val="0"/>
                  </a:srgbClr>
                </a:solidFill>
              </a:rPr>
              <a:t>Humber  - Mental Health Crisis</a:t>
            </a:r>
          </a:p>
          <a:p>
            <a:pPr marL="185738" lvl="1" indent="-185738" defTabSz="222250">
              <a:lnSpc>
                <a:spcPct val="90000"/>
              </a:lnSpc>
              <a:spcBef>
                <a:spcPct val="0"/>
              </a:spcBef>
              <a:spcAft>
                <a:spcPct val="15000"/>
              </a:spcAft>
              <a:buFontTx/>
              <a:buChar char="••"/>
            </a:pPr>
            <a:r>
              <a:rPr lang="en-GB" sz="1000" dirty="0">
                <a:solidFill>
                  <a:srgbClr val="000000">
                    <a:hueOff val="0"/>
                    <a:satOff val="0"/>
                    <a:lumOff val="0"/>
                    <a:alphaOff val="0"/>
                  </a:srgbClr>
                </a:solidFill>
              </a:rPr>
              <a:t>YAS ToC Pilot - Rotherham</a:t>
            </a:r>
          </a:p>
        </p:txBody>
      </p:sp>
      <p:sp>
        <p:nvSpPr>
          <p:cNvPr id="64" name="Freeform 63"/>
          <p:cNvSpPr/>
          <p:nvPr/>
        </p:nvSpPr>
        <p:spPr>
          <a:xfrm>
            <a:off x="226596" y="5627940"/>
            <a:ext cx="1561867" cy="1107173"/>
          </a:xfrm>
          <a:custGeom>
            <a:avLst/>
            <a:gdLst>
              <a:gd name="connsiteX0" fmla="*/ 0 w 982927"/>
              <a:gd name="connsiteY0" fmla="*/ 0 h 688049"/>
              <a:gd name="connsiteX1" fmla="*/ 638903 w 982927"/>
              <a:gd name="connsiteY1" fmla="*/ 0 h 688049"/>
              <a:gd name="connsiteX2" fmla="*/ 982927 w 982927"/>
              <a:gd name="connsiteY2" fmla="*/ 344025 h 688049"/>
              <a:gd name="connsiteX3" fmla="*/ 638903 w 982927"/>
              <a:gd name="connsiteY3" fmla="*/ 688049 h 688049"/>
              <a:gd name="connsiteX4" fmla="*/ 0 w 982927"/>
              <a:gd name="connsiteY4" fmla="*/ 688049 h 688049"/>
              <a:gd name="connsiteX5" fmla="*/ 344025 w 982927"/>
              <a:gd name="connsiteY5" fmla="*/ 344025 h 688049"/>
              <a:gd name="connsiteX6" fmla="*/ 0 w 982927"/>
              <a:gd name="connsiteY6" fmla="*/ 0 h 68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82927" h="688049">
                <a:moveTo>
                  <a:pt x="982926" y="0"/>
                </a:moveTo>
                <a:lnTo>
                  <a:pt x="982926" y="447232"/>
                </a:lnTo>
                <a:lnTo>
                  <a:pt x="491463" y="688049"/>
                </a:lnTo>
                <a:lnTo>
                  <a:pt x="1" y="447232"/>
                </a:lnTo>
                <a:lnTo>
                  <a:pt x="1" y="0"/>
                </a:lnTo>
                <a:lnTo>
                  <a:pt x="491463" y="240818"/>
                </a:lnTo>
                <a:lnTo>
                  <a:pt x="982926" y="0"/>
                </a:lnTo>
                <a:close/>
              </a:path>
            </a:pathLst>
          </a:custGeom>
          <a:solidFill>
            <a:srgbClr val="43B02A"/>
          </a:solidFill>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082" tIns="349105" rIns="5079" bIns="349104" numCol="1" spcCol="1270" anchor="ctr" anchorCtr="0">
            <a:noAutofit/>
          </a:bodyPr>
          <a:lstStyle/>
          <a:p>
            <a:pPr algn="ctr" defTabSz="355600">
              <a:lnSpc>
                <a:spcPct val="90000"/>
              </a:lnSpc>
              <a:spcBef>
                <a:spcPct val="0"/>
              </a:spcBef>
              <a:spcAft>
                <a:spcPct val="35000"/>
              </a:spcAft>
            </a:pPr>
            <a:r>
              <a:rPr lang="en-GB" sz="1200" b="1" dirty="0">
                <a:solidFill>
                  <a:srgbClr val="FFFFFF"/>
                </a:solidFill>
              </a:rPr>
              <a:t>Live</a:t>
            </a:r>
          </a:p>
        </p:txBody>
      </p:sp>
      <p:sp>
        <p:nvSpPr>
          <p:cNvPr id="65" name="Freeform 64"/>
          <p:cNvSpPr/>
          <p:nvPr/>
        </p:nvSpPr>
        <p:spPr>
          <a:xfrm>
            <a:off x="1856010" y="5649385"/>
            <a:ext cx="3435502" cy="663591"/>
          </a:xfrm>
          <a:custGeom>
            <a:avLst/>
            <a:gdLst>
              <a:gd name="connsiteX0" fmla="*/ 106486 w 638902"/>
              <a:gd name="connsiteY0" fmla="*/ 0 h 7439950"/>
              <a:gd name="connsiteX1" fmla="*/ 532416 w 638902"/>
              <a:gd name="connsiteY1" fmla="*/ 0 h 7439950"/>
              <a:gd name="connsiteX2" fmla="*/ 638902 w 638902"/>
              <a:gd name="connsiteY2" fmla="*/ 106486 h 7439950"/>
              <a:gd name="connsiteX3" fmla="*/ 638902 w 638902"/>
              <a:gd name="connsiteY3" fmla="*/ 7439950 h 7439950"/>
              <a:gd name="connsiteX4" fmla="*/ 638902 w 638902"/>
              <a:gd name="connsiteY4" fmla="*/ 7439950 h 7439950"/>
              <a:gd name="connsiteX5" fmla="*/ 0 w 638902"/>
              <a:gd name="connsiteY5" fmla="*/ 7439950 h 7439950"/>
              <a:gd name="connsiteX6" fmla="*/ 0 w 638902"/>
              <a:gd name="connsiteY6" fmla="*/ 7439950 h 7439950"/>
              <a:gd name="connsiteX7" fmla="*/ 0 w 638902"/>
              <a:gd name="connsiteY7" fmla="*/ 106486 h 7439950"/>
              <a:gd name="connsiteX8" fmla="*/ 106486 w 638902"/>
              <a:gd name="connsiteY8" fmla="*/ 0 h 7439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8902" h="7439950">
                <a:moveTo>
                  <a:pt x="638902" y="1240023"/>
                </a:moveTo>
                <a:lnTo>
                  <a:pt x="638902" y="6199927"/>
                </a:lnTo>
                <a:cubicBezTo>
                  <a:pt x="638902" y="6884774"/>
                  <a:pt x="634808" y="7439944"/>
                  <a:pt x="629758" y="7439944"/>
                </a:cubicBezTo>
                <a:lnTo>
                  <a:pt x="0" y="7439944"/>
                </a:lnTo>
                <a:lnTo>
                  <a:pt x="0" y="7439944"/>
                </a:lnTo>
                <a:lnTo>
                  <a:pt x="0" y="6"/>
                </a:lnTo>
                <a:lnTo>
                  <a:pt x="0" y="6"/>
                </a:lnTo>
                <a:lnTo>
                  <a:pt x="629758" y="6"/>
                </a:lnTo>
                <a:cubicBezTo>
                  <a:pt x="634808" y="6"/>
                  <a:pt x="638902" y="555176"/>
                  <a:pt x="638902" y="1240023"/>
                </a:cubicBezTo>
                <a:close/>
              </a:path>
            </a:pathLst>
          </a:custGeom>
          <a:ln>
            <a:solidFill>
              <a:srgbClr val="00B050"/>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5561" tIns="34364" rIns="34363" bIns="34365" numCol="1" spcCol="1270" anchor="ctr" anchorCtr="0">
            <a:noAutofit/>
          </a:bodyPr>
          <a:lstStyle/>
          <a:p>
            <a:pPr marL="185738" lvl="1" indent="-185738" defTabSz="222250">
              <a:lnSpc>
                <a:spcPct val="90000"/>
              </a:lnSpc>
              <a:spcBef>
                <a:spcPct val="0"/>
              </a:spcBef>
              <a:spcAft>
                <a:spcPct val="15000"/>
              </a:spcAft>
              <a:buFontTx/>
              <a:buChar char="••"/>
            </a:pPr>
            <a:r>
              <a:rPr lang="en-GB" sz="1000" dirty="0">
                <a:solidFill>
                  <a:srgbClr val="000000">
                    <a:hueOff val="0"/>
                    <a:satOff val="0"/>
                    <a:lumOff val="0"/>
                    <a:alphaOff val="0"/>
                  </a:srgbClr>
                </a:solidFill>
              </a:rPr>
              <a:t>Rotherham – data provision</a:t>
            </a:r>
          </a:p>
          <a:p>
            <a:pPr marL="185738" lvl="1" indent="-185738" defTabSz="222250">
              <a:lnSpc>
                <a:spcPct val="90000"/>
              </a:lnSpc>
              <a:spcBef>
                <a:spcPct val="0"/>
              </a:spcBef>
              <a:spcAft>
                <a:spcPct val="15000"/>
              </a:spcAft>
              <a:buFontTx/>
              <a:buChar char="••"/>
            </a:pPr>
            <a:r>
              <a:rPr lang="en-GB" sz="1000" dirty="0">
                <a:solidFill>
                  <a:srgbClr val="000000">
                    <a:hueOff val="0"/>
                    <a:satOff val="0"/>
                    <a:lumOff val="0"/>
                    <a:alphaOff val="0"/>
                  </a:srgbClr>
                </a:solidFill>
              </a:rPr>
              <a:t>YAS ToC Pilot -Leeds</a:t>
            </a:r>
          </a:p>
          <a:p>
            <a:pPr marL="185738" lvl="1" indent="-185738" defTabSz="222250">
              <a:lnSpc>
                <a:spcPct val="90000"/>
              </a:lnSpc>
              <a:spcBef>
                <a:spcPct val="0"/>
              </a:spcBef>
              <a:spcAft>
                <a:spcPct val="15000"/>
              </a:spcAft>
              <a:buFontTx/>
              <a:buChar char="••"/>
            </a:pPr>
            <a:r>
              <a:rPr lang="en-GB" sz="1000" dirty="0">
                <a:solidFill>
                  <a:srgbClr val="000000">
                    <a:hueOff val="0"/>
                    <a:satOff val="0"/>
                    <a:lumOff val="0"/>
                    <a:alphaOff val="0"/>
                  </a:srgbClr>
                </a:solidFill>
              </a:rPr>
              <a:t>HELM</a:t>
            </a:r>
          </a:p>
        </p:txBody>
      </p:sp>
      <p:sp>
        <p:nvSpPr>
          <p:cNvPr id="49" name="TextBox 48"/>
          <p:cNvSpPr txBox="1"/>
          <p:nvPr/>
        </p:nvSpPr>
        <p:spPr>
          <a:xfrm>
            <a:off x="5729672" y="3288530"/>
            <a:ext cx="6367841" cy="1846659"/>
          </a:xfrm>
          <a:prstGeom prst="rect">
            <a:avLst/>
          </a:prstGeom>
        </p:spPr>
        <p:style>
          <a:lnRef idx="2">
            <a:schemeClr val="accent3"/>
          </a:lnRef>
          <a:fillRef idx="1">
            <a:schemeClr val="lt1"/>
          </a:fillRef>
          <a:effectRef idx="0">
            <a:schemeClr val="accent3"/>
          </a:effectRef>
          <a:fontRef idx="minor">
            <a:schemeClr val="dk1"/>
          </a:fontRef>
        </p:style>
        <p:txBody>
          <a:bodyPr wrap="square" lIns="0" tIns="0" rIns="0" bIns="0" rtlCol="0">
            <a:spAutoFit/>
          </a:bodyPr>
          <a:lstStyle/>
          <a:p>
            <a:pPr marL="87313"/>
            <a:endParaRPr lang="en-GB" sz="1000" b="1" dirty="0">
              <a:solidFill>
                <a:srgbClr val="FF0000"/>
              </a:solidFill>
              <a:ea typeface="Verdana" panose="020B0604030504040204" pitchFamily="34" charset="0"/>
              <a:cs typeface="Verdana" panose="020B0604030504040204" pitchFamily="34" charset="0"/>
            </a:endParaRPr>
          </a:p>
          <a:p>
            <a:pPr marL="87313"/>
            <a:r>
              <a:rPr lang="en-GB" sz="1000" b="1" dirty="0">
                <a:solidFill>
                  <a:srgbClr val="FF0000"/>
                </a:solidFill>
                <a:ea typeface="Verdana" panose="020B0604030504040204" pitchFamily="34" charset="0"/>
                <a:cs typeface="Verdana" panose="020B0604030504040204" pitchFamily="34" charset="0"/>
              </a:rPr>
              <a:t>Up and Coming Release </a:t>
            </a:r>
            <a:r>
              <a:rPr lang="en-GB" sz="1000" b="1" dirty="0" smtClean="0">
                <a:solidFill>
                  <a:srgbClr val="FF0000"/>
                </a:solidFill>
                <a:ea typeface="Verdana" panose="020B0604030504040204" pitchFamily="34" charset="0"/>
                <a:cs typeface="Verdana" panose="020B0604030504040204" pitchFamily="34" charset="0"/>
              </a:rPr>
              <a:t>Schedule</a:t>
            </a:r>
          </a:p>
          <a:p>
            <a:pPr marL="87313"/>
            <a:endParaRPr lang="en-GB" sz="1000" b="1" dirty="0">
              <a:solidFill>
                <a:srgbClr val="FF0000"/>
              </a:solidFill>
              <a:ea typeface="Verdana" panose="020B0604030504040204" pitchFamily="34" charset="0"/>
              <a:cs typeface="Verdana" panose="020B0604030504040204" pitchFamily="34" charset="0"/>
            </a:endParaRPr>
          </a:p>
          <a:p>
            <a:pPr marL="87313"/>
            <a:endParaRPr lang="en-GB" sz="1000" b="1" dirty="0">
              <a:solidFill>
                <a:srgbClr val="FF0000"/>
              </a:solidFill>
              <a:ea typeface="Verdana" panose="020B0604030504040204" pitchFamily="34" charset="0"/>
              <a:cs typeface="Verdana" panose="020B0604030504040204" pitchFamily="34" charset="0"/>
            </a:endParaRPr>
          </a:p>
          <a:p>
            <a:pPr marL="87313"/>
            <a:endParaRPr lang="en-GB" sz="1000" b="1" dirty="0">
              <a:solidFill>
                <a:srgbClr val="FF0000"/>
              </a:solidFill>
              <a:ea typeface="Verdana" panose="020B0604030504040204" pitchFamily="34" charset="0"/>
              <a:cs typeface="Verdana" panose="020B0604030504040204" pitchFamily="34" charset="0"/>
            </a:endParaRPr>
          </a:p>
          <a:p>
            <a:pPr marL="87313"/>
            <a:endParaRPr lang="en-GB" sz="1000" b="1" dirty="0">
              <a:solidFill>
                <a:srgbClr val="FF0000"/>
              </a:solidFill>
              <a:ea typeface="Verdana" panose="020B0604030504040204" pitchFamily="34" charset="0"/>
              <a:cs typeface="Verdana" panose="020B0604030504040204" pitchFamily="34" charset="0"/>
            </a:endParaRPr>
          </a:p>
          <a:p>
            <a:pPr marL="87313"/>
            <a:endParaRPr lang="en-GB" sz="1000" b="1" dirty="0">
              <a:solidFill>
                <a:srgbClr val="FF0000"/>
              </a:solidFill>
              <a:ea typeface="Verdana" panose="020B0604030504040204" pitchFamily="34" charset="0"/>
              <a:cs typeface="Verdana" panose="020B0604030504040204" pitchFamily="34" charset="0"/>
            </a:endParaRPr>
          </a:p>
          <a:p>
            <a:pPr marL="87313"/>
            <a:endParaRPr lang="en-GB" sz="1000" b="1" dirty="0">
              <a:solidFill>
                <a:srgbClr val="FF0000"/>
              </a:solidFill>
              <a:ea typeface="Verdana" panose="020B0604030504040204" pitchFamily="34" charset="0"/>
              <a:cs typeface="Verdana" panose="020B0604030504040204" pitchFamily="34" charset="0"/>
            </a:endParaRPr>
          </a:p>
          <a:p>
            <a:pPr marL="87313"/>
            <a:endParaRPr lang="en-GB" sz="1000" b="1" dirty="0">
              <a:solidFill>
                <a:srgbClr val="FF0000"/>
              </a:solidFill>
              <a:ea typeface="Verdana" panose="020B0604030504040204" pitchFamily="34" charset="0"/>
              <a:cs typeface="Verdana" panose="020B0604030504040204" pitchFamily="34" charset="0"/>
            </a:endParaRPr>
          </a:p>
          <a:p>
            <a:pPr marL="87313"/>
            <a:endParaRPr lang="en-GB" sz="1000" b="1" dirty="0">
              <a:solidFill>
                <a:srgbClr val="FF0000"/>
              </a:solidFill>
              <a:ea typeface="Verdana" panose="020B0604030504040204" pitchFamily="34" charset="0"/>
              <a:cs typeface="Verdana" panose="020B0604030504040204" pitchFamily="34" charset="0"/>
            </a:endParaRPr>
          </a:p>
          <a:p>
            <a:pPr marL="87313"/>
            <a:endParaRPr lang="en-GB" sz="1000" b="1" dirty="0">
              <a:solidFill>
                <a:srgbClr val="FF0000"/>
              </a:solidFill>
              <a:ea typeface="Verdana" panose="020B0604030504040204" pitchFamily="34" charset="0"/>
              <a:cs typeface="Verdana" panose="020B0604030504040204" pitchFamily="34" charset="0"/>
            </a:endParaRPr>
          </a:p>
          <a:p>
            <a:pPr marL="87313"/>
            <a:endParaRPr lang="en-GB" sz="1000" b="1" dirty="0">
              <a:solidFill>
                <a:srgbClr val="FF0000"/>
              </a:solidFill>
              <a:ea typeface="Verdana" panose="020B0604030504040204" pitchFamily="34" charset="0"/>
              <a:cs typeface="Verdana" panose="020B0604030504040204" pitchFamily="34" charset="0"/>
            </a:endParaRPr>
          </a:p>
        </p:txBody>
      </p:sp>
      <p:cxnSp>
        <p:nvCxnSpPr>
          <p:cNvPr id="33" name="Straight Arrow Connector 32"/>
          <p:cNvCxnSpPr/>
          <p:nvPr/>
        </p:nvCxnSpPr>
        <p:spPr>
          <a:xfrm>
            <a:off x="5934786" y="3996717"/>
            <a:ext cx="5939246" cy="8709"/>
          </a:xfrm>
          <a:prstGeom prst="straightConnector1">
            <a:avLst/>
          </a:prstGeom>
          <a:ln w="15875">
            <a:solidFill>
              <a:srgbClr val="005587"/>
            </a:solidFill>
            <a:headEnd type="triangle"/>
            <a:tailEnd type="triangle"/>
          </a:ln>
        </p:spPr>
        <p:style>
          <a:lnRef idx="1">
            <a:schemeClr val="dk1"/>
          </a:lnRef>
          <a:fillRef idx="0">
            <a:schemeClr val="dk1"/>
          </a:fillRef>
          <a:effectRef idx="0">
            <a:schemeClr val="dk1"/>
          </a:effectRef>
          <a:fontRef idx="minor">
            <a:schemeClr val="tx1"/>
          </a:fontRef>
        </p:style>
      </p:cxnSp>
      <p:sp>
        <p:nvSpPr>
          <p:cNvPr id="36" name="Oval 35"/>
          <p:cNvSpPr/>
          <p:nvPr/>
        </p:nvSpPr>
        <p:spPr bwMode="gray">
          <a:xfrm flipH="1">
            <a:off x="6141272" y="3936905"/>
            <a:ext cx="187220" cy="165461"/>
          </a:xfrm>
          <a:prstGeom prst="ellipse">
            <a:avLst/>
          </a:prstGeom>
          <a:ln>
            <a:headEnd/>
            <a:tailEnd/>
          </a:ln>
        </p:spPr>
        <p:style>
          <a:lnRef idx="2">
            <a:schemeClr val="accent4"/>
          </a:lnRef>
          <a:fillRef idx="1">
            <a:schemeClr val="lt1"/>
          </a:fillRef>
          <a:effectRef idx="0">
            <a:schemeClr val="accent4"/>
          </a:effectRef>
          <a:fontRef idx="minor">
            <a:schemeClr val="dk1"/>
          </a:fontRef>
        </p:style>
        <p:txBody>
          <a:bodyPr wrap="square" lIns="88900" tIns="88900" rIns="88900" bIns="88900" rtlCol="0" anchor="ctr"/>
          <a:lstStyle/>
          <a:p>
            <a:pPr algn="ctr">
              <a:lnSpc>
                <a:spcPct val="106000"/>
              </a:lnSpc>
              <a:buFont typeface="Wingdings 2" pitchFamily="18" charset="2"/>
              <a:buNone/>
            </a:pPr>
            <a:endParaRPr lang="en-GB" sz="1050" b="1" dirty="0">
              <a:solidFill>
                <a:srgbClr val="FFFFFF"/>
              </a:solidFill>
            </a:endParaRPr>
          </a:p>
        </p:txBody>
      </p:sp>
      <p:sp>
        <p:nvSpPr>
          <p:cNvPr id="50" name="Oval 49"/>
          <p:cNvSpPr/>
          <p:nvPr/>
        </p:nvSpPr>
        <p:spPr bwMode="gray">
          <a:xfrm flipH="1">
            <a:off x="7970675" y="3936905"/>
            <a:ext cx="187220" cy="165461"/>
          </a:xfrm>
          <a:prstGeom prst="ellipse">
            <a:avLst/>
          </a:prstGeom>
          <a:ln>
            <a:headEnd/>
            <a:tailEnd/>
          </a:ln>
        </p:spPr>
        <p:style>
          <a:lnRef idx="2">
            <a:schemeClr val="accent4"/>
          </a:lnRef>
          <a:fillRef idx="1">
            <a:schemeClr val="lt1"/>
          </a:fillRef>
          <a:effectRef idx="0">
            <a:schemeClr val="accent4"/>
          </a:effectRef>
          <a:fontRef idx="minor">
            <a:schemeClr val="dk1"/>
          </a:fontRef>
        </p:style>
        <p:txBody>
          <a:bodyPr wrap="square" lIns="88900" tIns="88900" rIns="88900" bIns="88900" rtlCol="0" anchor="ctr"/>
          <a:lstStyle/>
          <a:p>
            <a:pPr algn="ctr">
              <a:lnSpc>
                <a:spcPct val="106000"/>
              </a:lnSpc>
              <a:buFont typeface="Wingdings 2" pitchFamily="18" charset="2"/>
              <a:buNone/>
            </a:pPr>
            <a:endParaRPr lang="en-GB" sz="1050" b="1" dirty="0">
              <a:solidFill>
                <a:srgbClr val="FFFFFF"/>
              </a:solidFill>
            </a:endParaRPr>
          </a:p>
        </p:txBody>
      </p:sp>
      <p:sp>
        <p:nvSpPr>
          <p:cNvPr id="51" name="Oval 50"/>
          <p:cNvSpPr/>
          <p:nvPr/>
        </p:nvSpPr>
        <p:spPr bwMode="gray">
          <a:xfrm flipH="1">
            <a:off x="9766792" y="3946091"/>
            <a:ext cx="187220" cy="165461"/>
          </a:xfrm>
          <a:prstGeom prst="ellipse">
            <a:avLst/>
          </a:prstGeom>
          <a:ln>
            <a:headEnd/>
            <a:tailEnd/>
          </a:ln>
        </p:spPr>
        <p:style>
          <a:lnRef idx="2">
            <a:schemeClr val="accent4"/>
          </a:lnRef>
          <a:fillRef idx="1">
            <a:schemeClr val="lt1"/>
          </a:fillRef>
          <a:effectRef idx="0">
            <a:schemeClr val="accent4"/>
          </a:effectRef>
          <a:fontRef idx="minor">
            <a:schemeClr val="dk1"/>
          </a:fontRef>
        </p:style>
        <p:txBody>
          <a:bodyPr wrap="square" lIns="88900" tIns="88900" rIns="88900" bIns="88900" rtlCol="0" anchor="ctr"/>
          <a:lstStyle/>
          <a:p>
            <a:pPr algn="ctr">
              <a:lnSpc>
                <a:spcPct val="106000"/>
              </a:lnSpc>
              <a:buFont typeface="Wingdings 2" pitchFamily="18" charset="2"/>
              <a:buNone/>
            </a:pPr>
            <a:endParaRPr lang="en-GB" sz="1050" b="1" dirty="0">
              <a:solidFill>
                <a:srgbClr val="FFFFFF"/>
              </a:solidFill>
            </a:endParaRPr>
          </a:p>
        </p:txBody>
      </p:sp>
      <p:sp>
        <p:nvSpPr>
          <p:cNvPr id="32" name="TextBox 31"/>
          <p:cNvSpPr txBox="1"/>
          <p:nvPr/>
        </p:nvSpPr>
        <p:spPr>
          <a:xfrm>
            <a:off x="6120986" y="3689119"/>
            <a:ext cx="1315064" cy="153888"/>
          </a:xfrm>
          <a:prstGeom prst="rect">
            <a:avLst/>
          </a:prstGeom>
          <a:noFill/>
        </p:spPr>
        <p:txBody>
          <a:bodyPr wrap="square" lIns="0" tIns="0" rIns="0" bIns="0" rtlCol="0">
            <a:spAutoFit/>
          </a:bodyPr>
          <a:lstStyle/>
          <a:p>
            <a:pPr>
              <a:spcAft>
                <a:spcPts val="1000"/>
              </a:spcAft>
              <a:buSzPct val="100000"/>
            </a:pPr>
            <a:r>
              <a:rPr lang="en-GB" sz="1000" dirty="0">
                <a:solidFill>
                  <a:srgbClr val="000000"/>
                </a:solidFill>
              </a:rPr>
              <a:t>12/08 - Dorkie</a:t>
            </a:r>
          </a:p>
        </p:txBody>
      </p:sp>
      <p:sp>
        <p:nvSpPr>
          <p:cNvPr id="25" name="TextBox 24"/>
          <p:cNvSpPr txBox="1"/>
          <p:nvPr/>
        </p:nvSpPr>
        <p:spPr>
          <a:xfrm>
            <a:off x="7943889" y="3708775"/>
            <a:ext cx="1315064" cy="153888"/>
          </a:xfrm>
          <a:prstGeom prst="rect">
            <a:avLst/>
          </a:prstGeom>
          <a:noFill/>
        </p:spPr>
        <p:txBody>
          <a:bodyPr wrap="square" lIns="0" tIns="0" rIns="0" bIns="0" rtlCol="0">
            <a:spAutoFit/>
          </a:bodyPr>
          <a:lstStyle/>
          <a:p>
            <a:pPr>
              <a:spcAft>
                <a:spcPts val="1000"/>
              </a:spcAft>
              <a:buSzPct val="100000"/>
            </a:pPr>
            <a:r>
              <a:rPr lang="en-GB" sz="1000" dirty="0">
                <a:solidFill>
                  <a:srgbClr val="000000"/>
                </a:solidFill>
              </a:rPr>
              <a:t>26/08 - Eurasier</a:t>
            </a:r>
          </a:p>
        </p:txBody>
      </p:sp>
      <p:sp>
        <p:nvSpPr>
          <p:cNvPr id="42" name="TextBox 41"/>
          <p:cNvSpPr txBox="1"/>
          <p:nvPr/>
        </p:nvSpPr>
        <p:spPr>
          <a:xfrm>
            <a:off x="9766792" y="3714585"/>
            <a:ext cx="1315064" cy="153888"/>
          </a:xfrm>
          <a:prstGeom prst="rect">
            <a:avLst/>
          </a:prstGeom>
          <a:noFill/>
        </p:spPr>
        <p:txBody>
          <a:bodyPr wrap="square" lIns="0" tIns="0" rIns="0" bIns="0" rtlCol="0">
            <a:spAutoFit/>
          </a:bodyPr>
          <a:lstStyle/>
          <a:p>
            <a:pPr>
              <a:spcAft>
                <a:spcPts val="1000"/>
              </a:spcAft>
              <a:buSzPct val="100000"/>
            </a:pPr>
            <a:r>
              <a:rPr lang="en-GB" sz="1000" dirty="0">
                <a:solidFill>
                  <a:srgbClr val="000000"/>
                </a:solidFill>
              </a:rPr>
              <a:t>09/09 - Foodle</a:t>
            </a:r>
          </a:p>
        </p:txBody>
      </p:sp>
      <p:sp>
        <p:nvSpPr>
          <p:cNvPr id="29" name="Rectangle 28"/>
          <p:cNvSpPr/>
          <p:nvPr/>
        </p:nvSpPr>
        <p:spPr>
          <a:xfrm>
            <a:off x="5964396" y="4272558"/>
            <a:ext cx="2077337" cy="553998"/>
          </a:xfrm>
          <a:prstGeom prst="rect">
            <a:avLst/>
          </a:prstGeom>
        </p:spPr>
        <p:txBody>
          <a:bodyPr wrap="square">
            <a:spAutoFit/>
          </a:bodyPr>
          <a:lstStyle/>
          <a:p>
            <a:pPr>
              <a:spcAft>
                <a:spcPts val="1000"/>
              </a:spcAft>
              <a:buSzPct val="100000"/>
            </a:pPr>
            <a:r>
              <a:rPr lang="en-GB" sz="1000" dirty="0">
                <a:solidFill>
                  <a:srgbClr val="000000"/>
                </a:solidFill>
              </a:rPr>
              <a:t>Performance Optimisation, Full Aggregator, Enhance Test Centre </a:t>
            </a:r>
          </a:p>
        </p:txBody>
      </p:sp>
      <p:sp>
        <p:nvSpPr>
          <p:cNvPr id="34" name="Rectangle 33"/>
          <p:cNvSpPr/>
          <p:nvPr/>
        </p:nvSpPr>
        <p:spPr>
          <a:xfrm>
            <a:off x="7960150" y="4303371"/>
            <a:ext cx="1851449" cy="707886"/>
          </a:xfrm>
          <a:prstGeom prst="rect">
            <a:avLst/>
          </a:prstGeom>
        </p:spPr>
        <p:txBody>
          <a:bodyPr wrap="square">
            <a:spAutoFit/>
          </a:bodyPr>
          <a:lstStyle/>
          <a:p>
            <a:pPr>
              <a:spcAft>
                <a:spcPts val="1000"/>
              </a:spcAft>
              <a:buSzPct val="100000"/>
            </a:pPr>
            <a:r>
              <a:rPr lang="en-GB" sz="1000" dirty="0">
                <a:solidFill>
                  <a:srgbClr val="000000"/>
                </a:solidFill>
              </a:rPr>
              <a:t>Release Management, Metadata Server, Data Quality Tooling, Security enhancements</a:t>
            </a:r>
          </a:p>
        </p:txBody>
      </p:sp>
      <p:sp>
        <p:nvSpPr>
          <p:cNvPr id="43" name="Rectangle 42"/>
          <p:cNvSpPr/>
          <p:nvPr/>
        </p:nvSpPr>
        <p:spPr>
          <a:xfrm>
            <a:off x="9724303" y="4248187"/>
            <a:ext cx="1851449" cy="707886"/>
          </a:xfrm>
          <a:prstGeom prst="rect">
            <a:avLst/>
          </a:prstGeom>
        </p:spPr>
        <p:txBody>
          <a:bodyPr wrap="square">
            <a:spAutoFit/>
          </a:bodyPr>
          <a:lstStyle/>
          <a:p>
            <a:pPr>
              <a:spcAft>
                <a:spcPts val="1000"/>
              </a:spcAft>
              <a:buSzPct val="100000"/>
            </a:pPr>
            <a:r>
              <a:rPr lang="en-GB" sz="1000" dirty="0">
                <a:solidFill>
                  <a:srgbClr val="000000"/>
                </a:solidFill>
              </a:rPr>
              <a:t>Performance Test, GCP Migration, Forensic Analysis Tooling, NEMS integration</a:t>
            </a:r>
          </a:p>
        </p:txBody>
      </p:sp>
    </p:spTree>
    <p:extLst>
      <p:ext uri="{BB962C8B-B14F-4D97-AF65-F5344CB8AC3E}">
        <p14:creationId xmlns:p14="http://schemas.microsoft.com/office/powerpoint/2010/main" val="1159086196"/>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0" y="-4782"/>
            <a:ext cx="12192000" cy="425212"/>
          </a:xfrm>
          <a:prstGeom prst="rect">
            <a:avLst/>
          </a:prstGeom>
          <a:solidFill>
            <a:srgbClr val="00A3E0"/>
          </a:solidFill>
          <a:ln>
            <a:solidFill>
              <a:srgbClr val="00A3E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defTabSz="457200" eaLnBrk="0" fontAlgn="base" hangingPunct="0">
              <a:spcBef>
                <a:spcPct val="0"/>
              </a:spcBef>
              <a:spcAft>
                <a:spcPct val="0"/>
              </a:spcAft>
              <a:defRPr/>
            </a:pPr>
            <a:r>
              <a:rPr lang="en-GB" sz="1200" b="1" dirty="0">
                <a:solidFill>
                  <a:prstClr val="white"/>
                </a:solidFill>
                <a:ea typeface="Verdana" panose="020B0604030504040204" pitchFamily="34" charset="0"/>
                <a:cs typeface="Verdana" panose="020B0604030504040204" pitchFamily="34" charset="0"/>
              </a:rPr>
              <a:t>Workstream Report –Yorkshire and Humber Integrated Care Record Programme			Report Date: 12</a:t>
            </a:r>
            <a:r>
              <a:rPr lang="en-GB" sz="1200" b="1" baseline="30000" dirty="0">
                <a:solidFill>
                  <a:prstClr val="white"/>
                </a:solidFill>
                <a:ea typeface="Verdana" panose="020B0604030504040204" pitchFamily="34" charset="0"/>
                <a:cs typeface="Verdana" panose="020B0604030504040204" pitchFamily="34" charset="0"/>
              </a:rPr>
              <a:t>th</a:t>
            </a:r>
            <a:r>
              <a:rPr lang="en-GB" sz="1200" b="1" dirty="0">
                <a:solidFill>
                  <a:prstClr val="white"/>
                </a:solidFill>
                <a:ea typeface="Verdana" panose="020B0604030504040204" pitchFamily="34" charset="0"/>
                <a:cs typeface="Verdana" panose="020B0604030504040204" pitchFamily="34" charset="0"/>
              </a:rPr>
              <a:t> August 2020</a:t>
            </a:r>
          </a:p>
        </p:txBody>
      </p:sp>
      <p:sp>
        <p:nvSpPr>
          <p:cNvPr id="9" name="Rectangle 8"/>
          <p:cNvSpPr/>
          <p:nvPr/>
        </p:nvSpPr>
        <p:spPr bwMode="gray">
          <a:xfrm>
            <a:off x="62344" y="890427"/>
            <a:ext cx="6167465" cy="320576"/>
          </a:xfrm>
          <a:prstGeom prst="rect">
            <a:avLst/>
          </a:prstGeom>
          <a:solidFill>
            <a:schemeClr val="bg1"/>
          </a:solidFill>
          <a:ln w="19050" algn="ctr">
            <a:solidFill>
              <a:schemeClr val="accent3"/>
            </a:solidFill>
            <a:miter lim="800000"/>
            <a:headEnd/>
            <a:tailEnd/>
          </a:ln>
        </p:spPr>
        <p:txBody>
          <a:bodyPr wrap="square" lIns="88900" tIns="88900" rIns="88900" bIns="88900" rtlCol="0" anchor="t"/>
          <a:lstStyle/>
          <a:p>
            <a:r>
              <a:rPr lang="en-GB" sz="1000" b="1" dirty="0">
                <a:solidFill>
                  <a:srgbClr val="000000"/>
                </a:solidFill>
                <a:ea typeface="Verdana" panose="020B0604030504040204" pitchFamily="34" charset="0"/>
                <a:cs typeface="Verdana" panose="020B0604030504040204" pitchFamily="34" charset="0"/>
              </a:rPr>
              <a:t>Reported by: </a:t>
            </a:r>
            <a:r>
              <a:rPr lang="en-GB" sz="1000" dirty="0">
                <a:solidFill>
                  <a:srgbClr val="000000"/>
                </a:solidFill>
                <a:ea typeface="Verdana" panose="020B0604030504040204" pitchFamily="34" charset="0"/>
                <a:cs typeface="Verdana" panose="020B0604030504040204" pitchFamily="34" charset="0"/>
              </a:rPr>
              <a:t>Tim Davey </a:t>
            </a:r>
            <a:r>
              <a:rPr lang="en-GB" sz="1000" b="1" dirty="0">
                <a:solidFill>
                  <a:srgbClr val="000000"/>
                </a:solidFill>
                <a:ea typeface="Verdana" panose="020B0604030504040204" pitchFamily="34" charset="0"/>
                <a:cs typeface="Verdana" panose="020B0604030504040204" pitchFamily="34" charset="0"/>
              </a:rPr>
              <a:t>		</a:t>
            </a:r>
          </a:p>
        </p:txBody>
      </p:sp>
      <p:sp>
        <p:nvSpPr>
          <p:cNvPr id="17" name="Rectangle 16"/>
          <p:cNvSpPr/>
          <p:nvPr/>
        </p:nvSpPr>
        <p:spPr>
          <a:xfrm>
            <a:off x="62343" y="479218"/>
            <a:ext cx="8810723" cy="352971"/>
          </a:xfrm>
          <a:prstGeom prst="rect">
            <a:avLst/>
          </a:prstGeom>
          <a:solidFill>
            <a:schemeClr val="bg1"/>
          </a:solidFill>
          <a:ln w="19050">
            <a:solidFill>
              <a:srgbClr val="62B5E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defTabSz="457200" eaLnBrk="0" fontAlgn="base" hangingPunct="0">
              <a:spcBef>
                <a:spcPct val="0"/>
              </a:spcBef>
              <a:spcAft>
                <a:spcPct val="0"/>
              </a:spcAft>
              <a:defRPr/>
            </a:pPr>
            <a:r>
              <a:rPr lang="en-GB" sz="1400" b="1" dirty="0">
                <a:solidFill>
                  <a:srgbClr val="FF0000"/>
                </a:solidFill>
                <a:ea typeface="Verdana" panose="020B0604030504040204" pitchFamily="34" charset="0"/>
                <a:cs typeface="Verdana" panose="020B0604030504040204" pitchFamily="34" charset="0"/>
              </a:rPr>
              <a:t>Technology headlines</a:t>
            </a:r>
            <a:endParaRPr lang="en-GB" sz="1400" dirty="0">
              <a:solidFill>
                <a:srgbClr val="FF0000"/>
              </a:solidFill>
              <a:ea typeface="Verdana" panose="020B0604030504040204" pitchFamily="34" charset="0"/>
              <a:cs typeface="Verdana" panose="020B0604030504040204" pitchFamily="34" charset="0"/>
            </a:endParaRPr>
          </a:p>
        </p:txBody>
      </p:sp>
      <p:sp>
        <p:nvSpPr>
          <p:cNvPr id="26" name="Rectangle 25"/>
          <p:cNvSpPr/>
          <p:nvPr/>
        </p:nvSpPr>
        <p:spPr>
          <a:xfrm>
            <a:off x="8873067" y="487925"/>
            <a:ext cx="1740000" cy="344263"/>
          </a:xfrm>
          <a:prstGeom prst="rect">
            <a:avLst/>
          </a:prstGeom>
          <a:solidFill>
            <a:schemeClr val="bg1"/>
          </a:solidFill>
          <a:ln w="19050">
            <a:solidFill>
              <a:srgbClr val="62B5E5"/>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1000" b="1" dirty="0">
                <a:solidFill>
                  <a:srgbClr val="000000"/>
                </a:solidFill>
                <a:ea typeface="Verdana" panose="020B0604030504040204" pitchFamily="34" charset="0"/>
                <a:cs typeface="Verdana" panose="020B0604030504040204" pitchFamily="34" charset="0"/>
              </a:rPr>
              <a:t>Overall Status:</a:t>
            </a:r>
          </a:p>
        </p:txBody>
      </p:sp>
      <p:sp>
        <p:nvSpPr>
          <p:cNvPr id="27" name="Rectangle 26"/>
          <p:cNvSpPr/>
          <p:nvPr/>
        </p:nvSpPr>
        <p:spPr>
          <a:xfrm>
            <a:off x="10613067" y="472014"/>
            <a:ext cx="1447643" cy="342899"/>
          </a:xfrm>
          <a:prstGeom prst="rect">
            <a:avLst/>
          </a:prstGeom>
          <a:solidFill>
            <a:srgbClr val="86BC25"/>
          </a:solidFill>
          <a:ln w="19050">
            <a:solidFill>
              <a:srgbClr val="62B5E5"/>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GB" sz="1200" b="1" dirty="0">
              <a:solidFill>
                <a:srgbClr val="000000"/>
              </a:solidFill>
              <a:ea typeface="Verdana" panose="020B0604030504040204" pitchFamily="34" charset="0"/>
              <a:cs typeface="Verdana" panose="020B0604030504040204" pitchFamily="34" charset="0"/>
            </a:endParaRPr>
          </a:p>
        </p:txBody>
      </p:sp>
      <p:sp>
        <p:nvSpPr>
          <p:cNvPr id="15" name="Rectangle 14"/>
          <p:cNvSpPr/>
          <p:nvPr/>
        </p:nvSpPr>
        <p:spPr bwMode="gray">
          <a:xfrm>
            <a:off x="6252841" y="880905"/>
            <a:ext cx="5821789" cy="320576"/>
          </a:xfrm>
          <a:prstGeom prst="rect">
            <a:avLst/>
          </a:prstGeom>
          <a:solidFill>
            <a:schemeClr val="bg1"/>
          </a:solidFill>
          <a:ln w="19050" algn="ctr">
            <a:solidFill>
              <a:schemeClr val="accent3"/>
            </a:solidFill>
            <a:miter lim="800000"/>
            <a:headEnd/>
            <a:tailEnd/>
          </a:ln>
        </p:spPr>
        <p:txBody>
          <a:bodyPr wrap="square" lIns="88900" tIns="88900" rIns="88900" bIns="88900" rtlCol="0" anchor="t"/>
          <a:lstStyle/>
          <a:p>
            <a:r>
              <a:rPr lang="en-GB" sz="1000" b="1" dirty="0">
                <a:solidFill>
                  <a:srgbClr val="000000"/>
                </a:solidFill>
                <a:ea typeface="Verdana" panose="020B0604030504040204" pitchFamily="34" charset="0"/>
                <a:cs typeface="Verdana" panose="020B0604030504040204" pitchFamily="34" charset="0"/>
              </a:rPr>
              <a:t>Assured by: </a:t>
            </a:r>
            <a:r>
              <a:rPr lang="en-GB" sz="1000" dirty="0">
                <a:solidFill>
                  <a:srgbClr val="000000"/>
                </a:solidFill>
                <a:ea typeface="Verdana" panose="020B0604030504040204" pitchFamily="34" charset="0"/>
                <a:cs typeface="Verdana" panose="020B0604030504040204" pitchFamily="34" charset="0"/>
              </a:rPr>
              <a:t>Julia Millman</a:t>
            </a:r>
            <a:r>
              <a:rPr lang="en-GB" sz="1000" b="1" dirty="0">
                <a:solidFill>
                  <a:srgbClr val="000000"/>
                </a:solidFill>
                <a:ea typeface="Verdana" panose="020B0604030504040204" pitchFamily="34" charset="0"/>
                <a:cs typeface="Verdana" panose="020B0604030504040204" pitchFamily="34" charset="0"/>
              </a:rPr>
              <a:t>				</a:t>
            </a:r>
          </a:p>
        </p:txBody>
      </p:sp>
      <p:graphicFrame>
        <p:nvGraphicFramePr>
          <p:cNvPr id="18" name="Table 17"/>
          <p:cNvGraphicFramePr>
            <a:graphicFrameLocks noGrp="1"/>
          </p:cNvGraphicFramePr>
          <p:nvPr>
            <p:extLst/>
          </p:nvPr>
        </p:nvGraphicFramePr>
        <p:xfrm>
          <a:off x="62343" y="1267473"/>
          <a:ext cx="11991728" cy="4427194"/>
        </p:xfrm>
        <a:graphic>
          <a:graphicData uri="http://schemas.openxmlformats.org/drawingml/2006/table">
            <a:tbl>
              <a:tblPr>
                <a:tableStyleId>{8799B23B-EC83-4686-B30A-512413B5E67A}</a:tableStyleId>
              </a:tblPr>
              <a:tblGrid>
                <a:gridCol w="2348596">
                  <a:extLst>
                    <a:ext uri="{9D8B030D-6E8A-4147-A177-3AD203B41FA5}">
                      <a16:colId xmlns:a16="http://schemas.microsoft.com/office/drawing/2014/main" val="2321442881"/>
                    </a:ext>
                  </a:extLst>
                </a:gridCol>
                <a:gridCol w="836909">
                  <a:extLst>
                    <a:ext uri="{9D8B030D-6E8A-4147-A177-3AD203B41FA5}">
                      <a16:colId xmlns:a16="http://schemas.microsoft.com/office/drawing/2014/main" val="3953097038"/>
                    </a:ext>
                  </a:extLst>
                </a:gridCol>
                <a:gridCol w="4272155">
                  <a:extLst>
                    <a:ext uri="{9D8B030D-6E8A-4147-A177-3AD203B41FA5}">
                      <a16:colId xmlns:a16="http://schemas.microsoft.com/office/drawing/2014/main" val="3566525515"/>
                    </a:ext>
                  </a:extLst>
                </a:gridCol>
                <a:gridCol w="3135086">
                  <a:extLst>
                    <a:ext uri="{9D8B030D-6E8A-4147-A177-3AD203B41FA5}">
                      <a16:colId xmlns:a16="http://schemas.microsoft.com/office/drawing/2014/main" val="3314289675"/>
                    </a:ext>
                  </a:extLst>
                </a:gridCol>
                <a:gridCol w="1398982">
                  <a:extLst>
                    <a:ext uri="{9D8B030D-6E8A-4147-A177-3AD203B41FA5}">
                      <a16:colId xmlns:a16="http://schemas.microsoft.com/office/drawing/2014/main" val="1318646577"/>
                    </a:ext>
                  </a:extLst>
                </a:gridCol>
              </a:tblGrid>
              <a:tr h="431125">
                <a:tc>
                  <a:txBody>
                    <a:bodyPr/>
                    <a:lstStyle/>
                    <a:p>
                      <a:pPr algn="l"/>
                      <a:r>
                        <a:rPr lang="en-GB" sz="1200" b="1" baseline="0" dirty="0">
                          <a:solidFill>
                            <a:schemeClr val="bg1"/>
                          </a:solidFill>
                        </a:rPr>
                        <a:t>Activities</a:t>
                      </a:r>
                      <a:endParaRPr lang="en-GB" sz="1200" b="1" dirty="0">
                        <a:solidFill>
                          <a:schemeClr val="bg1"/>
                        </a:solidFill>
                        <a:latin typeface="+mj-lt"/>
                        <a:ea typeface="Verdana" panose="020B0604030504040204" pitchFamily="34" charset="0"/>
                        <a:cs typeface="Verdana" panose="020B0604030504040204" pitchFamily="34" charset="0"/>
                      </a:endParaRPr>
                    </a:p>
                  </a:txBody>
                  <a:tcPr anchor="ctr">
                    <a:solidFill>
                      <a:srgbClr val="00A3E0"/>
                    </a:solidFill>
                  </a:tcPr>
                </a:tc>
                <a:tc>
                  <a:txBody>
                    <a:bodyPr/>
                    <a:lstStyle/>
                    <a:p>
                      <a:pPr algn="ctr"/>
                      <a:r>
                        <a:rPr lang="en-GB" sz="1200" b="1" dirty="0">
                          <a:solidFill>
                            <a:schemeClr val="bg1"/>
                          </a:solidFill>
                        </a:rPr>
                        <a:t>RAG status</a:t>
                      </a:r>
                      <a:endParaRPr lang="en-GB" sz="1200" b="1" dirty="0">
                        <a:solidFill>
                          <a:schemeClr val="bg1"/>
                        </a:solidFill>
                        <a:latin typeface="+mj-lt"/>
                        <a:ea typeface="Verdana" panose="020B0604030504040204" pitchFamily="34" charset="0"/>
                        <a:cs typeface="Verdana" panose="020B0604030504040204" pitchFamily="34" charset="0"/>
                      </a:endParaRPr>
                    </a:p>
                  </a:txBody>
                  <a:tcPr anchor="ctr">
                    <a:solidFill>
                      <a:srgbClr val="00A3E0"/>
                    </a:solidFill>
                  </a:tcPr>
                </a:tc>
                <a:tc>
                  <a:txBody>
                    <a:bodyPr/>
                    <a:lstStyle/>
                    <a:p>
                      <a:pPr lvl="0" algn="l"/>
                      <a:r>
                        <a:rPr lang="en-GB" sz="1200" b="1" dirty="0">
                          <a:solidFill>
                            <a:schemeClr val="bg1"/>
                          </a:solidFill>
                        </a:rPr>
                        <a:t>Progress</a:t>
                      </a:r>
                      <a:endParaRPr lang="en-GB" sz="1200" b="1" dirty="0">
                        <a:solidFill>
                          <a:schemeClr val="bg1"/>
                        </a:solidFill>
                        <a:latin typeface="+mj-lt"/>
                        <a:ea typeface="Verdana" panose="020B0604030504040204" pitchFamily="34" charset="0"/>
                        <a:cs typeface="Verdana" panose="020B0604030504040204" pitchFamily="34" charset="0"/>
                      </a:endParaRPr>
                    </a:p>
                  </a:txBody>
                  <a:tcPr anchor="ctr">
                    <a:solidFill>
                      <a:srgbClr val="00A3E0"/>
                    </a:solidFill>
                  </a:tcPr>
                </a:tc>
                <a:tc>
                  <a:txBody>
                    <a:bodyPr/>
                    <a:lstStyle/>
                    <a:p>
                      <a:pPr lvl="0" algn="l"/>
                      <a:r>
                        <a:rPr lang="en-GB" sz="1200" b="1" dirty="0">
                          <a:solidFill>
                            <a:schemeClr val="bg1"/>
                          </a:solidFill>
                          <a:latin typeface="+mj-lt"/>
                          <a:ea typeface="Verdana" panose="020B0604030504040204" pitchFamily="34" charset="0"/>
                          <a:cs typeface="Verdana" panose="020B0604030504040204" pitchFamily="34" charset="0"/>
                        </a:rPr>
                        <a:t>Planned activities</a:t>
                      </a:r>
                    </a:p>
                  </a:txBody>
                  <a:tcPr anchor="ctr">
                    <a:solidFill>
                      <a:srgbClr val="00A3E0"/>
                    </a:solidFill>
                  </a:tcPr>
                </a:tc>
                <a:tc>
                  <a:txBody>
                    <a:bodyPr/>
                    <a:lstStyle/>
                    <a:p>
                      <a:pPr marL="0" algn="l" defTabSz="914400" rtl="0" eaLnBrk="1" latinLnBrk="0" hangingPunct="1"/>
                      <a:r>
                        <a:rPr lang="en-GB" sz="1200" b="1" kern="1200" dirty="0">
                          <a:solidFill>
                            <a:schemeClr val="bg1"/>
                          </a:solidFill>
                        </a:rPr>
                        <a:t>Blockers</a:t>
                      </a:r>
                      <a:endParaRPr lang="en-GB" sz="1200" b="1" kern="1200" dirty="0">
                        <a:solidFill>
                          <a:schemeClr val="bg1"/>
                        </a:solidFill>
                        <a:latin typeface="+mn-lt"/>
                        <a:ea typeface="+mn-ea"/>
                        <a:cs typeface="+mn-cs"/>
                      </a:endParaRPr>
                    </a:p>
                  </a:txBody>
                  <a:tcPr anchor="ctr">
                    <a:solidFill>
                      <a:srgbClr val="00A3E0"/>
                    </a:solidFill>
                  </a:tcPr>
                </a:tc>
                <a:extLst>
                  <a:ext uri="{0D108BD9-81ED-4DB2-BD59-A6C34878D82A}">
                    <a16:rowId xmlns:a16="http://schemas.microsoft.com/office/drawing/2014/main" val="2999985941"/>
                  </a:ext>
                </a:extLst>
              </a:tr>
              <a:tr h="1638274">
                <a:tc>
                  <a:txBody>
                    <a:bodyPr/>
                    <a:lstStyle/>
                    <a:p>
                      <a:pPr marL="171450" indent="-171450">
                        <a:buFont typeface="Wingdings" panose="05000000000000000000" pitchFamily="2" charset="2"/>
                        <a:buChar char="ü"/>
                      </a:pPr>
                      <a:r>
                        <a:rPr lang="en-GB" sz="900" b="1" baseline="0" dirty="0">
                          <a:solidFill>
                            <a:schemeClr val="tx1"/>
                          </a:solidFill>
                          <a:latin typeface="+mn-lt"/>
                          <a:ea typeface="Verdana" panose="020B0604030504040204" pitchFamily="34" charset="0"/>
                          <a:cs typeface="Verdana" panose="020B0604030504040204" pitchFamily="34" charset="0"/>
                        </a:rPr>
                        <a:t>SoS Product development</a:t>
                      </a:r>
                    </a:p>
                  </a:txBody>
                  <a:tcPr anchor="ctr"/>
                </a:tc>
                <a:tc>
                  <a:txBody>
                    <a:bodyPr/>
                    <a:lstStyle/>
                    <a:p>
                      <a:endParaRPr lang="en-GB" sz="900" dirty="0">
                        <a:solidFill>
                          <a:schemeClr val="tx2"/>
                        </a:solidFill>
                        <a:latin typeface="+mj-lt"/>
                        <a:ea typeface="Verdana" panose="020B0604030504040204" pitchFamily="34" charset="0"/>
                        <a:cs typeface="Verdana" panose="020B0604030504040204" pitchFamily="34" charset="0"/>
                      </a:endParaRPr>
                    </a:p>
                  </a:txBody>
                  <a:tcPr anchor="ctr">
                    <a:solidFill>
                      <a:srgbClr val="86BC25"/>
                    </a:solidFill>
                  </a:tcPr>
                </a:tc>
                <a:tc>
                  <a:txBody>
                    <a:bodyPr/>
                    <a:lstStyle/>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a:solidFill>
                            <a:schemeClr val="tx1"/>
                          </a:solidFill>
                          <a:latin typeface="+mn-lt"/>
                          <a:ea typeface="Verdana" panose="020B0604030504040204" pitchFamily="34" charset="0"/>
                          <a:cs typeface="Verdana" panose="020B0604030504040204" pitchFamily="34" charset="0"/>
                        </a:rPr>
                        <a:t>Corgi release live – most significantly including GP Connect (HTML view). Plus enhancements to performance and Test Centre</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noProof="0" dirty="0" smtClean="0">
                          <a:solidFill>
                            <a:schemeClr val="tx1"/>
                          </a:solidFill>
                          <a:latin typeface="+mn-lt"/>
                          <a:ea typeface="Verdana" panose="020B0604030504040204" pitchFamily="34" charset="0"/>
                        </a:rPr>
                        <a:t>Dorkie </a:t>
                      </a:r>
                      <a:r>
                        <a:rPr lang="en-GB" sz="900" kern="1200" baseline="0" noProof="0" dirty="0">
                          <a:solidFill>
                            <a:schemeClr val="tx1"/>
                          </a:solidFill>
                          <a:latin typeface="+mn-lt"/>
                          <a:ea typeface="Verdana" panose="020B0604030504040204" pitchFamily="34" charset="0"/>
                        </a:rPr>
                        <a:t>release also about to go live – a smaller release including performance enhancements, additional logging, Test Centre enhancements and a variety of small enhancements and fixes to the FHIR Aggregator</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noProof="0" dirty="0">
                          <a:solidFill>
                            <a:schemeClr val="tx1"/>
                          </a:solidFill>
                          <a:latin typeface="+mn-lt"/>
                          <a:ea typeface="Verdana" panose="020B0604030504040204" pitchFamily="34" charset="0"/>
                          <a:cs typeface="Verdana" panose="020B0604030504040204" pitchFamily="34" charset="0"/>
                        </a:rPr>
                        <a:t>Work beginning on the “Canvas and Panels” Clinical Portal UI – this is a major development currently in early stages</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noProof="0" dirty="0">
                          <a:solidFill>
                            <a:schemeClr val="tx1"/>
                          </a:solidFill>
                          <a:latin typeface="+mn-lt"/>
                          <a:ea typeface="Verdana" panose="020B0604030504040204" pitchFamily="34" charset="0"/>
                          <a:cs typeface="Verdana" panose="020B0604030504040204" pitchFamily="34" charset="0"/>
                        </a:rPr>
                        <a:t>Several sessions to work through requirements of change request for End of Life</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900" noProof="0" dirty="0">
                        <a:solidFill>
                          <a:schemeClr val="tx1"/>
                        </a:solidFill>
                      </a:endParaRPr>
                    </a:p>
                  </a:txBody>
                  <a:tcPr/>
                </a:tc>
                <a:tc>
                  <a:txBody>
                    <a:bodyPr/>
                    <a:lstStyle/>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a:solidFill>
                            <a:schemeClr val="tx1"/>
                          </a:solidFill>
                          <a:latin typeface="+mn-lt"/>
                          <a:ea typeface="Verdana" panose="020B0604030504040204" pitchFamily="34" charset="0"/>
                          <a:cs typeface="Verdana" panose="020B0604030504040204" pitchFamily="34" charset="0"/>
                        </a:rPr>
                        <a:t>Eurasier and Foodle releases planned – these complete the majority of remaining development backlog</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a:solidFill>
                            <a:schemeClr val="tx1"/>
                          </a:solidFill>
                          <a:latin typeface="+mn-lt"/>
                          <a:ea typeface="Verdana" panose="020B0604030504040204" pitchFamily="34" charset="0"/>
                          <a:cs typeface="Verdana" panose="020B0604030504040204" pitchFamily="34" charset="0"/>
                        </a:rPr>
                        <a:t>Ongoing work on Clinical Portal UI</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a:solidFill>
                            <a:schemeClr val="tx1"/>
                          </a:solidFill>
                          <a:latin typeface="+mn-lt"/>
                          <a:ea typeface="Verdana" panose="020B0604030504040204" pitchFamily="34" charset="0"/>
                          <a:cs typeface="Verdana" panose="020B0604030504040204" pitchFamily="34" charset="0"/>
                        </a:rPr>
                        <a:t>BlackPear connectivity adapter deployed, and entering Sandpit testing</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a:solidFill>
                            <a:schemeClr val="tx1"/>
                          </a:solidFill>
                          <a:latin typeface="+mn-lt"/>
                          <a:ea typeface="Verdana" panose="020B0604030504040204" pitchFamily="34" charset="0"/>
                          <a:cs typeface="Verdana" panose="020B0604030504040204" pitchFamily="34" charset="0"/>
                        </a:rPr>
                        <a:t>Ongoing engagement with TPP about access to Community data </a:t>
                      </a:r>
                      <a:r>
                        <a:rPr lang="en-GB" sz="900" kern="1200" baseline="0" dirty="0" smtClean="0">
                          <a:solidFill>
                            <a:schemeClr val="tx1"/>
                          </a:solidFill>
                          <a:latin typeface="+mn-lt"/>
                          <a:ea typeface="Verdana" panose="020B0604030504040204" pitchFamily="34" charset="0"/>
                          <a:cs typeface="Verdana" panose="020B0604030504040204" pitchFamily="34" charset="0"/>
                        </a:rPr>
                        <a:t>(e.g. </a:t>
                      </a:r>
                      <a:r>
                        <a:rPr lang="en-GB" sz="900" kern="1200" baseline="0" dirty="0">
                          <a:solidFill>
                            <a:schemeClr val="tx1"/>
                          </a:solidFill>
                          <a:latin typeface="+mn-lt"/>
                          <a:ea typeface="Verdana" panose="020B0604030504040204" pitchFamily="34" charset="0"/>
                          <a:cs typeface="Verdana" panose="020B0604030504040204" pitchFamily="34" charset="0"/>
                        </a:rPr>
                        <a:t>for EoL)</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900" kern="1200" baseline="0" dirty="0">
                        <a:solidFill>
                          <a:schemeClr val="tx1"/>
                        </a:solidFill>
                        <a:latin typeface="+mn-lt"/>
                        <a:ea typeface="Verdana" panose="020B0604030504040204" pitchFamily="34" charset="0"/>
                        <a:cs typeface="Verdana" panose="020B060403050404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dirty="0">
                        <a:ln>
                          <a:noFill/>
                        </a:ln>
                        <a:solidFill>
                          <a:schemeClr val="tx1"/>
                        </a:solidFill>
                        <a:effectLst/>
                        <a:uLnTx/>
                        <a:uFillTx/>
                        <a:latin typeface="Verdana"/>
                        <a:ea typeface="Verdana" panose="020B0604030504040204" pitchFamily="34" charset="0"/>
                        <a:cs typeface="Verdana" panose="020B0604030504040204" pitchFamily="34" charset="0"/>
                      </a:endParaRPr>
                    </a:p>
                  </a:txBody>
                  <a:tcPr/>
                </a:tc>
                <a:extLst>
                  <a:ext uri="{0D108BD9-81ED-4DB2-BD59-A6C34878D82A}">
                    <a16:rowId xmlns:a16="http://schemas.microsoft.com/office/drawing/2014/main" val="3803946386"/>
                  </a:ext>
                </a:extLst>
              </a:tr>
              <a:tr h="862249">
                <a:tc>
                  <a: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GB" sz="900" b="1" baseline="0" dirty="0">
                          <a:solidFill>
                            <a:schemeClr val="tx1"/>
                          </a:solidFill>
                          <a:latin typeface="+mn-lt"/>
                          <a:ea typeface="Verdana" panose="020B0604030504040204" pitchFamily="34" charset="0"/>
                          <a:cs typeface="Verdana" panose="020B0604030504040204" pitchFamily="34" charset="0"/>
                        </a:rPr>
                        <a:t>Security</a:t>
                      </a:r>
                    </a:p>
                  </a:txBody>
                  <a:tcPr anchor="ctr"/>
                </a:tc>
                <a:tc>
                  <a:txBody>
                    <a:bodyPr/>
                    <a:lstStyle/>
                    <a:p>
                      <a:endParaRPr lang="en-GB" sz="900" dirty="0">
                        <a:solidFill>
                          <a:schemeClr val="tx2"/>
                        </a:solidFill>
                        <a:latin typeface="+mj-lt"/>
                        <a:ea typeface="Verdana" panose="020B0604030504040204" pitchFamily="34" charset="0"/>
                        <a:cs typeface="Verdana" panose="020B0604030504040204" pitchFamily="34" charset="0"/>
                      </a:endParaRPr>
                    </a:p>
                  </a:txBody>
                  <a:tcPr anchor="ctr">
                    <a:solidFill>
                      <a:schemeClr val="accent1"/>
                    </a:solidFill>
                  </a:tcPr>
                </a:tc>
                <a:tc>
                  <a:txBody>
                    <a:bodyPr/>
                    <a:lstStyle/>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dirty="0" smtClean="0">
                          <a:solidFill>
                            <a:schemeClr val="tx1"/>
                          </a:solidFill>
                          <a:latin typeface="+mn-lt"/>
                          <a:ea typeface="Verdana" panose="020B0604030504040204" pitchFamily="34" charset="0"/>
                          <a:cs typeface="Verdana" panose="020B0604030504040204" pitchFamily="34" charset="0"/>
                        </a:rPr>
                        <a:t>On-going </a:t>
                      </a:r>
                      <a:r>
                        <a:rPr lang="en-GB" sz="900" kern="1200" dirty="0">
                          <a:solidFill>
                            <a:schemeClr val="tx1"/>
                          </a:solidFill>
                          <a:latin typeface="+mn-lt"/>
                          <a:ea typeface="Verdana" panose="020B0604030504040204" pitchFamily="34" charset="0"/>
                          <a:cs typeface="Verdana" panose="020B0604030504040204" pitchFamily="34" charset="0"/>
                        </a:rPr>
                        <a:t>work to close off alerts from Google Security Centre</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dirty="0">
                          <a:solidFill>
                            <a:schemeClr val="tx1"/>
                          </a:solidFill>
                          <a:latin typeface="+mn-lt"/>
                          <a:ea typeface="Verdana" panose="020B0604030504040204" pitchFamily="34" charset="0"/>
                          <a:cs typeface="Verdana" panose="020B0604030504040204" pitchFamily="34" charset="0"/>
                        </a:rPr>
                        <a:t>License for AppCheck security testing tool received</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dirty="0">
                          <a:solidFill>
                            <a:schemeClr val="tx1"/>
                          </a:solidFill>
                          <a:latin typeface="+mn-lt"/>
                          <a:ea typeface="Verdana" panose="020B0604030504040204" pitchFamily="34" charset="0"/>
                          <a:cs typeface="Verdana" panose="020B0604030504040204" pitchFamily="34" charset="0"/>
                        </a:rPr>
                        <a:t>Much work on secure connectivity options for different organisations – </a:t>
                      </a:r>
                      <a:r>
                        <a:rPr lang="en-GB" sz="900" kern="1200" dirty="0" smtClean="0">
                          <a:solidFill>
                            <a:schemeClr val="tx1"/>
                          </a:solidFill>
                          <a:latin typeface="+mn-lt"/>
                          <a:ea typeface="Verdana" panose="020B0604030504040204" pitchFamily="34" charset="0"/>
                          <a:cs typeface="Verdana" panose="020B0604030504040204" pitchFamily="34" charset="0"/>
                        </a:rPr>
                        <a:t>e.g. </a:t>
                      </a:r>
                      <a:r>
                        <a:rPr lang="en-GB" sz="900" kern="1200" dirty="0">
                          <a:solidFill>
                            <a:schemeClr val="tx1"/>
                          </a:solidFill>
                          <a:latin typeface="+mn-lt"/>
                          <a:ea typeface="Verdana" panose="020B0604030504040204" pitchFamily="34" charset="0"/>
                          <a:cs typeface="Verdana" panose="020B0604030504040204" pitchFamily="34" charset="0"/>
                        </a:rPr>
                        <a:t>proxy server for BlackPear, VPN for HUTH, plus discussions with NHS Secure Boundary</a:t>
                      </a:r>
                    </a:p>
                  </a:txBody>
                  <a:tcPr/>
                </a:tc>
                <a:tc>
                  <a:txBody>
                    <a:bodyPr/>
                    <a:lstStyle/>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dirty="0" smtClean="0">
                          <a:solidFill>
                            <a:schemeClr val="tx1"/>
                          </a:solidFill>
                          <a:latin typeface="+mn-lt"/>
                          <a:ea typeface="Verdana" panose="020B0604030504040204" pitchFamily="34" charset="0"/>
                          <a:cs typeface="Verdana" panose="020B0604030504040204" pitchFamily="34" charset="0"/>
                        </a:rPr>
                        <a:t>On-going </a:t>
                      </a:r>
                      <a:r>
                        <a:rPr lang="en-GB" sz="900" kern="1200" dirty="0">
                          <a:solidFill>
                            <a:schemeClr val="tx1"/>
                          </a:solidFill>
                          <a:latin typeface="+mn-lt"/>
                          <a:ea typeface="Verdana" panose="020B0604030504040204" pitchFamily="34" charset="0"/>
                          <a:cs typeface="Verdana" panose="020B0604030504040204" pitchFamily="34" charset="0"/>
                        </a:rPr>
                        <a:t>work with GCP Security Centre and AppCheck to analyse and resolve potential issues</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dirty="0">
                          <a:solidFill>
                            <a:schemeClr val="tx1"/>
                          </a:solidFill>
                          <a:latin typeface="+mn-lt"/>
                          <a:ea typeface="Verdana" panose="020B0604030504040204" pitchFamily="34" charset="0"/>
                          <a:cs typeface="Verdana" panose="020B0604030504040204" pitchFamily="34" charset="0"/>
                        </a:rPr>
                        <a:t>Progressing accreditation / assurance frameworks now core infrastructure stabilising e.g. CAF, Cyber Essentials, CSA</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dirty="0">
                        <a:ln>
                          <a:noFill/>
                        </a:ln>
                        <a:solidFill>
                          <a:srgbClr val="000000"/>
                        </a:solidFill>
                        <a:effectLst/>
                        <a:uLnTx/>
                        <a:uFillTx/>
                        <a:latin typeface="Verdana"/>
                        <a:ea typeface="Verdana" panose="020B0604030504040204" pitchFamily="34" charset="0"/>
                        <a:cs typeface="Verdana" panose="020B0604030504040204" pitchFamily="34" charset="0"/>
                      </a:endParaRPr>
                    </a:p>
                  </a:txBody>
                  <a:tcPr/>
                </a:tc>
                <a:extLst>
                  <a:ext uri="{0D108BD9-81ED-4DB2-BD59-A6C34878D82A}">
                    <a16:rowId xmlns:a16="http://schemas.microsoft.com/office/drawing/2014/main" val="2059323069"/>
                  </a:ext>
                </a:extLst>
              </a:tr>
              <a:tr h="344900">
                <a:tc>
                  <a: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GB" sz="900" b="1" baseline="0" dirty="0">
                          <a:solidFill>
                            <a:schemeClr val="tx1"/>
                          </a:solidFill>
                          <a:latin typeface="+mn-lt"/>
                          <a:ea typeface="Verdana" panose="020B0604030504040204" pitchFamily="34" charset="0"/>
                          <a:cs typeface="Verdana" panose="020B0604030504040204" pitchFamily="34" charset="0"/>
                        </a:rPr>
                        <a:t>National Services</a:t>
                      </a:r>
                    </a:p>
                  </a:txBody>
                  <a:tcPr anchor="ctr"/>
                </a:tc>
                <a:tc>
                  <a:txBody>
                    <a:bodyPr/>
                    <a:lstStyle/>
                    <a:p>
                      <a:endParaRPr lang="en-GB" sz="900" dirty="0">
                        <a:solidFill>
                          <a:schemeClr val="tx2"/>
                        </a:solidFill>
                        <a:latin typeface="+mj-lt"/>
                        <a:ea typeface="Verdana" panose="020B0604030504040204" pitchFamily="34" charset="0"/>
                        <a:cs typeface="Verdana" panose="020B0604030504040204" pitchFamily="34" charset="0"/>
                      </a:endParaRPr>
                    </a:p>
                  </a:txBody>
                  <a:tcPr anchor="ctr">
                    <a:solidFill>
                      <a:schemeClr val="accent1"/>
                    </a:solidFill>
                  </a:tcPr>
                </a:tc>
                <a:tc>
                  <a:txBody>
                    <a:bodyPr/>
                    <a:lstStyle/>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dirty="0">
                          <a:solidFill>
                            <a:schemeClr val="tx1"/>
                          </a:solidFill>
                          <a:latin typeface="+mn-lt"/>
                          <a:ea typeface="Verdana" panose="020B0604030504040204" pitchFamily="34" charset="0"/>
                          <a:cs typeface="Verdana" panose="020B0604030504040204" pitchFamily="34" charset="0"/>
                        </a:rPr>
                        <a:t>GP Connect adaptor (HTML view) implemented</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dirty="0">
                          <a:solidFill>
                            <a:schemeClr val="tx1"/>
                          </a:solidFill>
                          <a:latin typeface="+mn-lt"/>
                          <a:ea typeface="Verdana" panose="020B0604030504040204" pitchFamily="34" charset="0"/>
                          <a:cs typeface="Verdana" panose="020B0604030504040204" pitchFamily="34" charset="0"/>
                        </a:rPr>
                        <a:t>Form submitted to use NEMS for alerts on PDS updates</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dirty="0">
                          <a:solidFill>
                            <a:schemeClr val="tx1"/>
                          </a:solidFill>
                          <a:latin typeface="+mn-lt"/>
                          <a:ea typeface="Verdana" panose="020B0604030504040204" pitchFamily="34" charset="0"/>
                          <a:cs typeface="Verdana" panose="020B0604030504040204" pitchFamily="34" charset="0"/>
                        </a:rPr>
                        <a:t>Ongoing discussions about alignment with National RBAC approach</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dirty="0">
                          <a:solidFill>
                            <a:schemeClr val="tx1"/>
                          </a:solidFill>
                          <a:latin typeface="+mn-lt"/>
                          <a:ea typeface="Verdana" panose="020B0604030504040204" pitchFamily="34" charset="0"/>
                          <a:cs typeface="Verdana" panose="020B0604030504040204" pitchFamily="34" charset="0"/>
                        </a:rPr>
                        <a:t>Engagement begun with NHS Secure Boundary, as a potential mechanism to assist connecting organisations with internet security</a:t>
                      </a:r>
                    </a:p>
                  </a:txBody>
                  <a:tcPr/>
                </a:tc>
                <a:tc>
                  <a:txBody>
                    <a:bodyPr/>
                    <a:lstStyle/>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a:solidFill>
                            <a:schemeClr val="tx1"/>
                          </a:solidFill>
                          <a:latin typeface="+mn-lt"/>
                          <a:ea typeface="Verdana" panose="020B0604030504040204" pitchFamily="34" charset="0"/>
                          <a:cs typeface="Verdana" panose="020B0604030504040204" pitchFamily="34" charset="0"/>
                        </a:rPr>
                        <a:t>Continued work with GP Connect, to add structured datasets</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a:solidFill>
                            <a:schemeClr val="tx1"/>
                          </a:solidFill>
                          <a:latin typeface="+mn-lt"/>
                          <a:ea typeface="Verdana" panose="020B0604030504040204" pitchFamily="34" charset="0"/>
                          <a:cs typeface="Verdana" panose="020B0604030504040204" pitchFamily="34" charset="0"/>
                        </a:rPr>
                        <a:t>Beginning work with NEMS – to get alerts of PDS updates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dirty="0">
                        <a:ln>
                          <a:noFill/>
                        </a:ln>
                        <a:solidFill>
                          <a:srgbClr val="000000"/>
                        </a:solidFill>
                        <a:effectLst/>
                        <a:uLnTx/>
                        <a:uFillTx/>
                        <a:latin typeface="Verdana"/>
                        <a:ea typeface="Verdana" panose="020B0604030504040204" pitchFamily="34" charset="0"/>
                        <a:cs typeface="Verdana" panose="020B0604030504040204" pitchFamily="34" charset="0"/>
                      </a:endParaRPr>
                    </a:p>
                  </a:txBody>
                  <a:tcPr/>
                </a:tc>
                <a:extLst>
                  <a:ext uri="{0D108BD9-81ED-4DB2-BD59-A6C34878D82A}">
                    <a16:rowId xmlns:a16="http://schemas.microsoft.com/office/drawing/2014/main" val="3904942153"/>
                  </a:ext>
                </a:extLst>
              </a:tr>
              <a:tr h="484689">
                <a:tc>
                  <a: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GB" sz="900" b="1" baseline="0" dirty="0">
                          <a:solidFill>
                            <a:schemeClr val="tx1"/>
                          </a:solidFill>
                          <a:latin typeface="+mn-lt"/>
                          <a:ea typeface="Verdana" panose="020B0604030504040204" pitchFamily="34" charset="0"/>
                          <a:cs typeface="Verdana" panose="020B0604030504040204" pitchFamily="34" charset="0"/>
                        </a:rPr>
                        <a:t>Transition to GCP</a:t>
                      </a:r>
                    </a:p>
                  </a:txBody>
                  <a:tcPr anchor="ctr"/>
                </a:tc>
                <a:tc>
                  <a:txBody>
                    <a:bodyPr/>
                    <a:lstStyle/>
                    <a:p>
                      <a:endParaRPr lang="en-GB" sz="900" dirty="0">
                        <a:solidFill>
                          <a:schemeClr val="tx2"/>
                        </a:solidFill>
                        <a:latin typeface="+mj-lt"/>
                        <a:ea typeface="Verdana" panose="020B0604030504040204" pitchFamily="34" charset="0"/>
                        <a:cs typeface="Verdana" panose="020B0604030504040204" pitchFamily="34" charset="0"/>
                      </a:endParaRPr>
                    </a:p>
                  </a:txBody>
                  <a:tcPr anchor="ctr">
                    <a:solidFill>
                      <a:schemeClr val="accent1"/>
                    </a:solidFill>
                  </a:tcPr>
                </a:tc>
                <a:tc>
                  <a:txBody>
                    <a:bodyPr/>
                    <a:lstStyle/>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a:solidFill>
                            <a:schemeClr val="tx1"/>
                          </a:solidFill>
                        </a:rPr>
                        <a:t>Transition activities planned and in progress as part of onboarding</a:t>
                      </a:r>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a:solidFill>
                            <a:schemeClr val="tx1"/>
                          </a:solidFill>
                          <a:latin typeface="+mn-lt"/>
                          <a:ea typeface="Verdana" panose="020B0604030504040204" pitchFamily="34" charset="0"/>
                          <a:cs typeface="Verdana" panose="020B0604030504040204" pitchFamily="34" charset="0"/>
                        </a:rPr>
                        <a:t>Decommissioning of Rotherham </a:t>
                      </a:r>
                      <a:r>
                        <a:rPr lang="en-GB" sz="900" kern="1200" baseline="0" dirty="0" smtClean="0">
                          <a:solidFill>
                            <a:schemeClr val="tx1"/>
                          </a:solidFill>
                          <a:latin typeface="+mn-lt"/>
                          <a:ea typeface="Verdana" panose="020B0604030504040204" pitchFamily="34" charset="0"/>
                          <a:cs typeface="Verdana" panose="020B0604030504040204" pitchFamily="34" charset="0"/>
                        </a:rPr>
                        <a:t>infrastructure </a:t>
                      </a:r>
                      <a:r>
                        <a:rPr lang="en-GB" sz="900" kern="1200" baseline="0" dirty="0">
                          <a:solidFill>
                            <a:schemeClr val="tx1"/>
                          </a:solidFill>
                          <a:latin typeface="+mn-lt"/>
                          <a:ea typeface="Verdana" panose="020B0604030504040204" pitchFamily="34" charset="0"/>
                          <a:cs typeface="Verdana" panose="020B0604030504040204" pitchFamily="34" charset="0"/>
                        </a:rPr>
                        <a:t>scheduled as part of Foodle release (subject to onboarding progress)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dirty="0">
                        <a:ln>
                          <a:noFill/>
                        </a:ln>
                        <a:solidFill>
                          <a:srgbClr val="000000"/>
                        </a:solidFill>
                        <a:effectLst/>
                        <a:uLnTx/>
                        <a:uFillTx/>
                        <a:latin typeface="Verdana"/>
                        <a:ea typeface="Verdana" panose="020B0604030504040204" pitchFamily="34" charset="0"/>
                        <a:cs typeface="Verdana" panose="020B0604030504040204" pitchFamily="34" charset="0"/>
                      </a:endParaRPr>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553707553"/>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0" y="0"/>
            <a:ext cx="12192000" cy="425212"/>
          </a:xfrm>
          <a:prstGeom prst="rect">
            <a:avLst/>
          </a:prstGeom>
          <a:solidFill>
            <a:srgbClr val="00A3E0"/>
          </a:solidFill>
          <a:ln>
            <a:solidFill>
              <a:srgbClr val="00A3E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defTabSz="457200" eaLnBrk="0" fontAlgn="base" hangingPunct="0">
              <a:spcBef>
                <a:spcPct val="0"/>
              </a:spcBef>
              <a:spcAft>
                <a:spcPct val="0"/>
              </a:spcAft>
              <a:defRPr/>
            </a:pPr>
            <a:r>
              <a:rPr lang="en-GB" sz="1200" b="1" dirty="0">
                <a:solidFill>
                  <a:prstClr val="white"/>
                </a:solidFill>
                <a:ea typeface="Verdana" panose="020B0604030504040204" pitchFamily="34" charset="0"/>
                <a:cs typeface="Verdana" panose="020B0604030504040204" pitchFamily="34" charset="0"/>
              </a:rPr>
              <a:t>Workstream Report –Yorkshire and Humber Integrated Care Record Programme			Report Date: 12</a:t>
            </a:r>
            <a:r>
              <a:rPr lang="en-GB" sz="1200" b="1" baseline="30000" dirty="0">
                <a:solidFill>
                  <a:prstClr val="white"/>
                </a:solidFill>
                <a:ea typeface="Verdana" panose="020B0604030504040204" pitchFamily="34" charset="0"/>
                <a:cs typeface="Verdana" panose="020B0604030504040204" pitchFamily="34" charset="0"/>
              </a:rPr>
              <a:t>th</a:t>
            </a:r>
            <a:r>
              <a:rPr lang="en-GB" sz="1200" b="1" dirty="0">
                <a:solidFill>
                  <a:prstClr val="white"/>
                </a:solidFill>
                <a:ea typeface="Verdana" panose="020B0604030504040204" pitchFamily="34" charset="0"/>
                <a:cs typeface="Verdana" panose="020B0604030504040204" pitchFamily="34" charset="0"/>
              </a:rPr>
              <a:t> August 2020</a:t>
            </a:r>
          </a:p>
        </p:txBody>
      </p:sp>
      <p:sp>
        <p:nvSpPr>
          <p:cNvPr id="9" name="Rectangle 8"/>
          <p:cNvSpPr/>
          <p:nvPr/>
        </p:nvSpPr>
        <p:spPr bwMode="gray">
          <a:xfrm>
            <a:off x="62344" y="895209"/>
            <a:ext cx="6167465" cy="320576"/>
          </a:xfrm>
          <a:prstGeom prst="rect">
            <a:avLst/>
          </a:prstGeom>
          <a:solidFill>
            <a:schemeClr val="bg1"/>
          </a:solidFill>
          <a:ln w="19050" algn="ctr">
            <a:solidFill>
              <a:schemeClr val="accent3"/>
            </a:solidFill>
            <a:miter lim="800000"/>
            <a:headEnd/>
            <a:tailEnd/>
          </a:ln>
        </p:spPr>
        <p:txBody>
          <a:bodyPr wrap="square" lIns="88900" tIns="88900" rIns="88900" bIns="88900" rtlCol="0" anchor="t"/>
          <a:lstStyle/>
          <a:p>
            <a:r>
              <a:rPr lang="en-GB" sz="1000" b="1" dirty="0">
                <a:solidFill>
                  <a:srgbClr val="000000"/>
                </a:solidFill>
                <a:ea typeface="Verdana" panose="020B0604030504040204" pitchFamily="34" charset="0"/>
                <a:cs typeface="Verdana" panose="020B0604030504040204" pitchFamily="34" charset="0"/>
              </a:rPr>
              <a:t>Reported by: </a:t>
            </a:r>
            <a:r>
              <a:rPr lang="en-GB" sz="1000" dirty="0" smtClean="0">
                <a:solidFill>
                  <a:srgbClr val="000000"/>
                </a:solidFill>
                <a:ea typeface="Verdana" panose="020B0604030504040204" pitchFamily="34" charset="0"/>
                <a:cs typeface="Verdana" panose="020B0604030504040204" pitchFamily="34" charset="0"/>
              </a:rPr>
              <a:t>Kunle Sadare</a:t>
            </a:r>
            <a:r>
              <a:rPr lang="en-GB" sz="1000" b="1" dirty="0">
                <a:solidFill>
                  <a:srgbClr val="000000"/>
                </a:solidFill>
                <a:ea typeface="Verdana" panose="020B0604030504040204" pitchFamily="34" charset="0"/>
                <a:cs typeface="Verdana" panose="020B0604030504040204" pitchFamily="34" charset="0"/>
              </a:rPr>
              <a:t>	</a:t>
            </a:r>
          </a:p>
        </p:txBody>
      </p:sp>
      <p:sp>
        <p:nvSpPr>
          <p:cNvPr id="17" name="Rectangle 16"/>
          <p:cNvSpPr/>
          <p:nvPr/>
        </p:nvSpPr>
        <p:spPr>
          <a:xfrm>
            <a:off x="62343" y="484000"/>
            <a:ext cx="8810723" cy="352971"/>
          </a:xfrm>
          <a:prstGeom prst="rect">
            <a:avLst/>
          </a:prstGeom>
          <a:solidFill>
            <a:schemeClr val="bg1"/>
          </a:solidFill>
          <a:ln w="19050">
            <a:solidFill>
              <a:srgbClr val="62B5E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defTabSz="457200" eaLnBrk="0" fontAlgn="base" hangingPunct="0">
              <a:spcBef>
                <a:spcPct val="0"/>
              </a:spcBef>
              <a:spcAft>
                <a:spcPct val="0"/>
              </a:spcAft>
              <a:defRPr/>
            </a:pPr>
            <a:r>
              <a:rPr lang="en-GB" sz="1400" b="1" dirty="0" smtClean="0">
                <a:solidFill>
                  <a:srgbClr val="FF0000"/>
                </a:solidFill>
                <a:ea typeface="Verdana" panose="020B0604030504040204" pitchFamily="34" charset="0"/>
                <a:cs typeface="Verdana" panose="020B0604030504040204" pitchFamily="34" charset="0"/>
              </a:rPr>
              <a:t>Testing </a:t>
            </a:r>
            <a:r>
              <a:rPr lang="en-GB" sz="1400" b="1" dirty="0">
                <a:solidFill>
                  <a:srgbClr val="FF0000"/>
                </a:solidFill>
                <a:ea typeface="Verdana" panose="020B0604030504040204" pitchFamily="34" charset="0"/>
                <a:cs typeface="Verdana" panose="020B0604030504040204" pitchFamily="34" charset="0"/>
              </a:rPr>
              <a:t>headlines</a:t>
            </a:r>
            <a:endParaRPr lang="en-GB" sz="1400" dirty="0">
              <a:solidFill>
                <a:srgbClr val="FF0000"/>
              </a:solidFill>
              <a:ea typeface="Verdana" panose="020B0604030504040204" pitchFamily="34" charset="0"/>
              <a:cs typeface="Verdana" panose="020B0604030504040204" pitchFamily="34" charset="0"/>
            </a:endParaRPr>
          </a:p>
        </p:txBody>
      </p:sp>
      <p:sp>
        <p:nvSpPr>
          <p:cNvPr id="26" name="Rectangle 25"/>
          <p:cNvSpPr/>
          <p:nvPr/>
        </p:nvSpPr>
        <p:spPr>
          <a:xfrm>
            <a:off x="8873067" y="492707"/>
            <a:ext cx="1740000" cy="344263"/>
          </a:xfrm>
          <a:prstGeom prst="rect">
            <a:avLst/>
          </a:prstGeom>
          <a:solidFill>
            <a:schemeClr val="bg1"/>
          </a:solidFill>
          <a:ln w="19050">
            <a:solidFill>
              <a:srgbClr val="62B5E5"/>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1000" b="1" dirty="0">
                <a:solidFill>
                  <a:srgbClr val="000000"/>
                </a:solidFill>
                <a:ea typeface="Verdana" panose="020B0604030504040204" pitchFamily="34" charset="0"/>
                <a:cs typeface="Verdana" panose="020B0604030504040204" pitchFamily="34" charset="0"/>
              </a:rPr>
              <a:t>Overall Status:</a:t>
            </a:r>
          </a:p>
        </p:txBody>
      </p:sp>
      <p:sp>
        <p:nvSpPr>
          <p:cNvPr id="27" name="Rectangle 26"/>
          <p:cNvSpPr/>
          <p:nvPr/>
        </p:nvSpPr>
        <p:spPr>
          <a:xfrm>
            <a:off x="10613067" y="488761"/>
            <a:ext cx="1447643" cy="342899"/>
          </a:xfrm>
          <a:prstGeom prst="rect">
            <a:avLst/>
          </a:prstGeom>
          <a:solidFill>
            <a:srgbClr val="86BC25"/>
          </a:solidFill>
          <a:ln w="19050">
            <a:solidFill>
              <a:srgbClr val="62B5E5"/>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GB" sz="1200" b="1" dirty="0">
              <a:solidFill>
                <a:srgbClr val="000000"/>
              </a:solidFill>
              <a:ea typeface="Verdana" panose="020B0604030504040204" pitchFamily="34" charset="0"/>
              <a:cs typeface="Verdana" panose="020B0604030504040204" pitchFamily="34" charset="0"/>
            </a:endParaRPr>
          </a:p>
        </p:txBody>
      </p:sp>
      <p:sp>
        <p:nvSpPr>
          <p:cNvPr id="15" name="Rectangle 14"/>
          <p:cNvSpPr/>
          <p:nvPr/>
        </p:nvSpPr>
        <p:spPr bwMode="gray">
          <a:xfrm>
            <a:off x="6252841" y="885687"/>
            <a:ext cx="5821789" cy="320576"/>
          </a:xfrm>
          <a:prstGeom prst="rect">
            <a:avLst/>
          </a:prstGeom>
          <a:solidFill>
            <a:schemeClr val="bg1"/>
          </a:solidFill>
          <a:ln w="19050" algn="ctr">
            <a:solidFill>
              <a:schemeClr val="accent3"/>
            </a:solidFill>
            <a:miter lim="800000"/>
            <a:headEnd/>
            <a:tailEnd/>
          </a:ln>
        </p:spPr>
        <p:txBody>
          <a:bodyPr wrap="square" lIns="88900" tIns="88900" rIns="88900" bIns="88900" rtlCol="0" anchor="t"/>
          <a:lstStyle/>
          <a:p>
            <a:r>
              <a:rPr lang="en-GB" sz="1000" b="1" dirty="0">
                <a:solidFill>
                  <a:srgbClr val="000000"/>
                </a:solidFill>
                <a:ea typeface="Verdana" panose="020B0604030504040204" pitchFamily="34" charset="0"/>
                <a:cs typeface="Verdana" panose="020B0604030504040204" pitchFamily="34" charset="0"/>
              </a:rPr>
              <a:t>Assured by: </a:t>
            </a:r>
            <a:r>
              <a:rPr lang="en-GB" sz="1000" dirty="0">
                <a:solidFill>
                  <a:srgbClr val="000000"/>
                </a:solidFill>
                <a:ea typeface="Verdana" panose="020B0604030504040204" pitchFamily="34" charset="0"/>
                <a:cs typeface="Verdana" panose="020B0604030504040204" pitchFamily="34" charset="0"/>
              </a:rPr>
              <a:t>Julia Millman</a:t>
            </a:r>
            <a:r>
              <a:rPr lang="en-GB" sz="1000" b="1" dirty="0">
                <a:solidFill>
                  <a:srgbClr val="000000"/>
                </a:solidFill>
                <a:ea typeface="Verdana" panose="020B0604030504040204" pitchFamily="34" charset="0"/>
                <a:cs typeface="Verdana" panose="020B0604030504040204" pitchFamily="34" charset="0"/>
              </a:rPr>
              <a:t>				</a:t>
            </a:r>
          </a:p>
        </p:txBody>
      </p:sp>
      <p:graphicFrame>
        <p:nvGraphicFramePr>
          <p:cNvPr id="18" name="Table 17"/>
          <p:cNvGraphicFramePr>
            <a:graphicFrameLocks noGrp="1"/>
          </p:cNvGraphicFramePr>
          <p:nvPr>
            <p:extLst/>
          </p:nvPr>
        </p:nvGraphicFramePr>
        <p:xfrm>
          <a:off x="62343" y="1272255"/>
          <a:ext cx="11991728" cy="5074920"/>
        </p:xfrm>
        <a:graphic>
          <a:graphicData uri="http://schemas.openxmlformats.org/drawingml/2006/table">
            <a:tbl>
              <a:tblPr>
                <a:tableStyleId>{8799B23B-EC83-4686-B30A-512413B5E67A}</a:tableStyleId>
              </a:tblPr>
              <a:tblGrid>
                <a:gridCol w="2348596">
                  <a:extLst>
                    <a:ext uri="{9D8B030D-6E8A-4147-A177-3AD203B41FA5}">
                      <a16:colId xmlns:a16="http://schemas.microsoft.com/office/drawing/2014/main" val="2321442881"/>
                    </a:ext>
                  </a:extLst>
                </a:gridCol>
                <a:gridCol w="836909">
                  <a:extLst>
                    <a:ext uri="{9D8B030D-6E8A-4147-A177-3AD203B41FA5}">
                      <a16:colId xmlns:a16="http://schemas.microsoft.com/office/drawing/2014/main" val="3953097038"/>
                    </a:ext>
                  </a:extLst>
                </a:gridCol>
                <a:gridCol w="4272155">
                  <a:extLst>
                    <a:ext uri="{9D8B030D-6E8A-4147-A177-3AD203B41FA5}">
                      <a16:colId xmlns:a16="http://schemas.microsoft.com/office/drawing/2014/main" val="3566525515"/>
                    </a:ext>
                  </a:extLst>
                </a:gridCol>
                <a:gridCol w="3135086">
                  <a:extLst>
                    <a:ext uri="{9D8B030D-6E8A-4147-A177-3AD203B41FA5}">
                      <a16:colId xmlns:a16="http://schemas.microsoft.com/office/drawing/2014/main" val="3314289675"/>
                    </a:ext>
                  </a:extLst>
                </a:gridCol>
                <a:gridCol w="1398982">
                  <a:extLst>
                    <a:ext uri="{9D8B030D-6E8A-4147-A177-3AD203B41FA5}">
                      <a16:colId xmlns:a16="http://schemas.microsoft.com/office/drawing/2014/main" val="1318646577"/>
                    </a:ext>
                  </a:extLst>
                </a:gridCol>
              </a:tblGrid>
              <a:tr h="431125">
                <a:tc>
                  <a:txBody>
                    <a:bodyPr/>
                    <a:lstStyle/>
                    <a:p>
                      <a:pPr algn="l"/>
                      <a:r>
                        <a:rPr lang="en-GB" sz="1200" b="1" baseline="0" dirty="0">
                          <a:solidFill>
                            <a:schemeClr val="bg1"/>
                          </a:solidFill>
                        </a:rPr>
                        <a:t>Activities</a:t>
                      </a:r>
                      <a:endParaRPr lang="en-GB" sz="1200" b="1" dirty="0">
                        <a:solidFill>
                          <a:schemeClr val="bg1"/>
                        </a:solidFill>
                        <a:latin typeface="+mj-lt"/>
                        <a:ea typeface="Verdana" panose="020B0604030504040204" pitchFamily="34" charset="0"/>
                        <a:cs typeface="Verdana" panose="020B0604030504040204" pitchFamily="34" charset="0"/>
                      </a:endParaRPr>
                    </a:p>
                  </a:txBody>
                  <a:tcPr anchor="ctr">
                    <a:solidFill>
                      <a:srgbClr val="00A3E0"/>
                    </a:solidFill>
                  </a:tcPr>
                </a:tc>
                <a:tc>
                  <a:txBody>
                    <a:bodyPr/>
                    <a:lstStyle/>
                    <a:p>
                      <a:pPr algn="ctr"/>
                      <a:r>
                        <a:rPr lang="en-GB" sz="1200" b="1" dirty="0">
                          <a:solidFill>
                            <a:schemeClr val="bg1"/>
                          </a:solidFill>
                        </a:rPr>
                        <a:t>RAG status</a:t>
                      </a:r>
                      <a:endParaRPr lang="en-GB" sz="1200" b="1" dirty="0">
                        <a:solidFill>
                          <a:schemeClr val="bg1"/>
                        </a:solidFill>
                        <a:latin typeface="+mj-lt"/>
                        <a:ea typeface="Verdana" panose="020B0604030504040204" pitchFamily="34" charset="0"/>
                        <a:cs typeface="Verdana" panose="020B0604030504040204" pitchFamily="34" charset="0"/>
                      </a:endParaRPr>
                    </a:p>
                  </a:txBody>
                  <a:tcPr anchor="ctr">
                    <a:solidFill>
                      <a:srgbClr val="00A3E0"/>
                    </a:solidFill>
                  </a:tcPr>
                </a:tc>
                <a:tc>
                  <a:txBody>
                    <a:bodyPr/>
                    <a:lstStyle/>
                    <a:p>
                      <a:pPr marL="171450" lvl="0" indent="-171450" algn="l">
                        <a:buFont typeface="Arial" panose="020B0604020202020204" pitchFamily="34" charset="0"/>
                        <a:buChar char="•"/>
                      </a:pPr>
                      <a:r>
                        <a:rPr lang="en-GB" sz="1200" b="1" dirty="0">
                          <a:solidFill>
                            <a:schemeClr val="bg1"/>
                          </a:solidFill>
                        </a:rPr>
                        <a:t>Progress</a:t>
                      </a:r>
                      <a:endParaRPr lang="en-GB" sz="1200" b="1" dirty="0">
                        <a:solidFill>
                          <a:schemeClr val="bg1"/>
                        </a:solidFill>
                        <a:latin typeface="+mj-lt"/>
                        <a:ea typeface="Verdana" panose="020B0604030504040204" pitchFamily="34" charset="0"/>
                        <a:cs typeface="Verdana" panose="020B0604030504040204" pitchFamily="34" charset="0"/>
                      </a:endParaRPr>
                    </a:p>
                  </a:txBody>
                  <a:tcPr anchor="ctr">
                    <a:solidFill>
                      <a:srgbClr val="00A3E0"/>
                    </a:solidFill>
                  </a:tcPr>
                </a:tc>
                <a:tc>
                  <a:txBody>
                    <a:bodyPr/>
                    <a:lstStyle/>
                    <a:p>
                      <a:pPr marL="171450" lvl="0" indent="-171450" algn="l">
                        <a:buFont typeface="Arial" panose="020B0604020202020204" pitchFamily="34" charset="0"/>
                        <a:buChar char="•"/>
                      </a:pPr>
                      <a:r>
                        <a:rPr lang="en-GB" sz="1200" b="1" dirty="0">
                          <a:solidFill>
                            <a:schemeClr val="bg1"/>
                          </a:solidFill>
                          <a:latin typeface="+mj-lt"/>
                          <a:ea typeface="Verdana" panose="020B0604030504040204" pitchFamily="34" charset="0"/>
                          <a:cs typeface="Verdana" panose="020B0604030504040204" pitchFamily="34" charset="0"/>
                        </a:rPr>
                        <a:t>Planned activities</a:t>
                      </a:r>
                    </a:p>
                  </a:txBody>
                  <a:tcPr anchor="ctr">
                    <a:solidFill>
                      <a:srgbClr val="00A3E0"/>
                    </a:solidFill>
                  </a:tcPr>
                </a:tc>
                <a:tc>
                  <a:txBody>
                    <a:bodyPr/>
                    <a:lstStyle/>
                    <a:p>
                      <a:pPr marL="0" algn="l" defTabSz="914400" rtl="0" eaLnBrk="1" latinLnBrk="0" hangingPunct="1"/>
                      <a:r>
                        <a:rPr lang="en-GB" sz="1200" b="1" kern="1200" dirty="0">
                          <a:solidFill>
                            <a:schemeClr val="bg1"/>
                          </a:solidFill>
                        </a:rPr>
                        <a:t>Blockers</a:t>
                      </a:r>
                      <a:endParaRPr lang="en-GB" sz="1200" b="1" kern="1200" dirty="0">
                        <a:solidFill>
                          <a:schemeClr val="bg1"/>
                        </a:solidFill>
                        <a:latin typeface="+mn-lt"/>
                        <a:ea typeface="+mn-ea"/>
                        <a:cs typeface="+mn-cs"/>
                      </a:endParaRPr>
                    </a:p>
                  </a:txBody>
                  <a:tcPr anchor="ctr">
                    <a:solidFill>
                      <a:srgbClr val="00A3E0"/>
                    </a:solidFill>
                  </a:tcPr>
                </a:tc>
                <a:extLst>
                  <a:ext uri="{0D108BD9-81ED-4DB2-BD59-A6C34878D82A}">
                    <a16:rowId xmlns:a16="http://schemas.microsoft.com/office/drawing/2014/main" val="2999985941"/>
                  </a:ext>
                </a:extLst>
              </a:tr>
              <a:tr h="484689">
                <a:tc>
                  <a: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GB" sz="900" b="1" baseline="0" dirty="0" smtClean="0">
                          <a:solidFill>
                            <a:schemeClr val="tx1"/>
                          </a:solidFill>
                          <a:latin typeface="+mn-lt"/>
                          <a:ea typeface="Verdana" panose="020B0604030504040204" pitchFamily="34" charset="0"/>
                          <a:cs typeface="Verdana" panose="020B0604030504040204" pitchFamily="34" charset="0"/>
                        </a:rPr>
                        <a:t>Test Strategy/Plan</a:t>
                      </a:r>
                      <a:endParaRPr lang="en-GB" sz="900" b="1" baseline="0" dirty="0">
                        <a:solidFill>
                          <a:schemeClr val="tx1"/>
                        </a:solidFill>
                        <a:latin typeface="+mn-lt"/>
                        <a:ea typeface="Verdana" panose="020B0604030504040204" pitchFamily="34" charset="0"/>
                        <a:cs typeface="Verdana" panose="020B0604030504040204" pitchFamily="34" charset="0"/>
                      </a:endParaRPr>
                    </a:p>
                  </a:txBody>
                  <a:tcPr anchor="ctr"/>
                </a:tc>
                <a:tc>
                  <a:txBody>
                    <a:bodyPr/>
                    <a:lstStyle/>
                    <a:p>
                      <a:endParaRPr lang="en-GB" sz="900" dirty="0">
                        <a:solidFill>
                          <a:schemeClr val="tx2"/>
                        </a:solidFill>
                        <a:latin typeface="+mj-lt"/>
                        <a:ea typeface="Verdana" panose="020B0604030504040204" pitchFamily="34" charset="0"/>
                        <a:cs typeface="Verdana" panose="020B0604030504040204" pitchFamily="34" charset="0"/>
                      </a:endParaRPr>
                    </a:p>
                  </a:txBody>
                  <a:tcPr anchor="ctr">
                    <a:solidFill>
                      <a:schemeClr val="accent1"/>
                    </a:solidFill>
                  </a:tcPr>
                </a:tc>
                <a:tc>
                  <a:txBody>
                    <a:bodyPr/>
                    <a:lstStyle/>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smtClean="0">
                          <a:solidFill>
                            <a:schemeClr val="tx1"/>
                          </a:solidFill>
                        </a:rPr>
                        <a:t>Version 0.2 of Draft test plan completed and distributed for review</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smtClean="0">
                          <a:solidFill>
                            <a:schemeClr val="tx1"/>
                          </a:solidFill>
                        </a:rPr>
                        <a:t>Review feedback is in progress</a:t>
                      </a:r>
                      <a:endParaRPr lang="en-GB" sz="900" kern="1200" baseline="0" dirty="0">
                        <a:solidFill>
                          <a:schemeClr val="tx1"/>
                        </a:solidFill>
                      </a:endParaRPr>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smtClean="0">
                          <a:solidFill>
                            <a:schemeClr val="tx1"/>
                          </a:solidFill>
                          <a:latin typeface="+mn-lt"/>
                          <a:ea typeface="Verdana" panose="020B0604030504040204" pitchFamily="34" charset="0"/>
                          <a:cs typeface="Verdana" panose="020B0604030504040204" pitchFamily="34" charset="0"/>
                        </a:rPr>
                        <a:t>Update document after feedback have been received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smtClean="0">
                          <a:solidFill>
                            <a:schemeClr val="tx1"/>
                          </a:solidFill>
                          <a:latin typeface="+mn-lt"/>
                          <a:ea typeface="Verdana" panose="020B0604030504040204" pitchFamily="34" charset="0"/>
                          <a:cs typeface="Verdana" panose="020B0604030504040204" pitchFamily="34" charset="0"/>
                        </a:rPr>
                        <a:t>Circulate and present to provider/consumer organisation test community. </a:t>
                      </a:r>
                      <a:endParaRPr lang="en-GB" sz="900" kern="1200" baseline="0" dirty="0">
                        <a:solidFill>
                          <a:schemeClr val="tx1"/>
                        </a:solidFill>
                        <a:latin typeface="+mn-lt"/>
                        <a:ea typeface="Verdana" panose="020B0604030504040204" pitchFamily="34" charset="0"/>
                        <a:cs typeface="Verdana" panose="020B060403050404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dirty="0">
                        <a:ln>
                          <a:noFill/>
                        </a:ln>
                        <a:solidFill>
                          <a:srgbClr val="000000"/>
                        </a:solidFill>
                        <a:effectLst/>
                        <a:uLnTx/>
                        <a:uFillTx/>
                        <a:latin typeface="Verdana"/>
                        <a:ea typeface="Verdana" panose="020B0604030504040204" pitchFamily="34" charset="0"/>
                        <a:cs typeface="Verdana" panose="020B0604030504040204" pitchFamily="34" charset="0"/>
                      </a:endParaRPr>
                    </a:p>
                  </a:txBody>
                  <a:tcPr/>
                </a:tc>
                <a:extLst>
                  <a:ext uri="{0D108BD9-81ED-4DB2-BD59-A6C34878D82A}">
                    <a16:rowId xmlns:a16="http://schemas.microsoft.com/office/drawing/2014/main" val="10001"/>
                  </a:ext>
                </a:extLst>
              </a:tr>
              <a:tr h="484689">
                <a:tc>
                  <a: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GB" sz="900" b="1" baseline="0" dirty="0" smtClean="0">
                          <a:solidFill>
                            <a:schemeClr val="tx1"/>
                          </a:solidFill>
                          <a:latin typeface="+mn-lt"/>
                          <a:ea typeface="Verdana" panose="020B0604030504040204" pitchFamily="34" charset="0"/>
                          <a:cs typeface="Verdana" panose="020B0604030504040204" pitchFamily="34" charset="0"/>
                        </a:rPr>
                        <a:t>HUTH</a:t>
                      </a:r>
                      <a:endParaRPr lang="en-GB" sz="900" b="1" baseline="0" dirty="0">
                        <a:solidFill>
                          <a:schemeClr val="tx1"/>
                        </a:solidFill>
                        <a:latin typeface="+mn-lt"/>
                        <a:ea typeface="Verdana" panose="020B0604030504040204" pitchFamily="34" charset="0"/>
                        <a:cs typeface="Verdana" panose="020B0604030504040204" pitchFamily="34" charset="0"/>
                      </a:endParaRPr>
                    </a:p>
                  </a:txBody>
                  <a:tcPr anchor="ctr"/>
                </a:tc>
                <a:tc>
                  <a:txBody>
                    <a:bodyPr/>
                    <a:lstStyle/>
                    <a:p>
                      <a:endParaRPr lang="en-GB" sz="900" dirty="0">
                        <a:solidFill>
                          <a:schemeClr val="tx2"/>
                        </a:solidFill>
                        <a:latin typeface="+mj-lt"/>
                        <a:ea typeface="Verdana" panose="020B0604030504040204" pitchFamily="34" charset="0"/>
                        <a:cs typeface="Verdana" panose="020B0604030504040204" pitchFamily="34" charset="0"/>
                      </a:endParaRPr>
                    </a:p>
                  </a:txBody>
                  <a:tcPr anchor="ctr">
                    <a:solidFill>
                      <a:schemeClr val="accent1"/>
                    </a:solidFill>
                  </a:tcPr>
                </a:tc>
                <a:tc>
                  <a:txBody>
                    <a:bodyPr/>
                    <a:lstStyle/>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dirty="0" smtClean="0">
                          <a:solidFill>
                            <a:schemeClr val="tx1"/>
                          </a:solidFill>
                          <a:latin typeface="+mn-lt"/>
                          <a:ea typeface="Verdana" panose="020B0604030504040204" pitchFamily="34" charset="0"/>
                          <a:cs typeface="Verdana" panose="020B0604030504040204" pitchFamily="34" charset="0"/>
                        </a:rPr>
                        <a:t>Successfully</a:t>
                      </a:r>
                      <a:r>
                        <a:rPr lang="en-GB" sz="900" kern="1200" baseline="0" dirty="0" smtClean="0">
                          <a:solidFill>
                            <a:schemeClr val="tx1"/>
                          </a:solidFill>
                          <a:latin typeface="+mn-lt"/>
                          <a:ea typeface="Verdana" panose="020B0604030504040204" pitchFamily="34" charset="0"/>
                          <a:cs typeface="Verdana" panose="020B0604030504040204" pitchFamily="34" charset="0"/>
                        </a:rPr>
                        <a:t> connected to test harness</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dirty="0" smtClean="0">
                          <a:solidFill>
                            <a:schemeClr val="tx1"/>
                          </a:solidFill>
                          <a:latin typeface="+mn-lt"/>
                          <a:ea typeface="Verdana" panose="020B0604030504040204" pitchFamily="34" charset="0"/>
                          <a:cs typeface="Verdana" panose="020B0604030504040204" pitchFamily="34" charset="0"/>
                        </a:rPr>
                        <a:t>Initial testing done on patient resource with 3 bugs raised.</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dirty="0" smtClean="0">
                          <a:solidFill>
                            <a:schemeClr val="tx1"/>
                          </a:solidFill>
                          <a:latin typeface="+mn-lt"/>
                          <a:ea typeface="Verdana" panose="020B0604030504040204" pitchFamily="34" charset="0"/>
                          <a:cs typeface="Verdana" panose="020B0604030504040204" pitchFamily="34" charset="0"/>
                        </a:rPr>
                        <a:t>FHIR data element to help</a:t>
                      </a:r>
                      <a:r>
                        <a:rPr lang="en-GB" sz="900" kern="1200" baseline="0" dirty="0" smtClean="0">
                          <a:solidFill>
                            <a:schemeClr val="tx1"/>
                          </a:solidFill>
                          <a:latin typeface="+mn-lt"/>
                          <a:ea typeface="Verdana" panose="020B0604030504040204" pitchFamily="34" charset="0"/>
                          <a:cs typeface="Verdana" panose="020B0604030504040204" pitchFamily="34" charset="0"/>
                        </a:rPr>
                        <a:t> populate test patient data has been sent</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smtClean="0">
                          <a:solidFill>
                            <a:schemeClr val="tx1"/>
                          </a:solidFill>
                          <a:latin typeface="+mn-lt"/>
                          <a:ea typeface="Verdana" panose="020B0604030504040204" pitchFamily="34" charset="0"/>
                          <a:cs typeface="Verdana" panose="020B0604030504040204" pitchFamily="34" charset="0"/>
                        </a:rPr>
                        <a:t>Testing to commence on other resource w/c 10/08</a:t>
                      </a:r>
                    </a:p>
                  </a:txBody>
                  <a:tcPr/>
                </a:tc>
                <a:tc>
                  <a:txBody>
                    <a:bodyPr/>
                    <a:lstStyle/>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smtClean="0">
                          <a:solidFill>
                            <a:schemeClr val="tx1"/>
                          </a:solidFill>
                          <a:latin typeface="+mn-lt"/>
                          <a:ea typeface="Verdana" panose="020B0604030504040204" pitchFamily="34" charset="0"/>
                          <a:cs typeface="Verdana" panose="020B0604030504040204" pitchFamily="34" charset="0"/>
                        </a:rPr>
                        <a:t>Complete sandpit Testing on other FHIR resource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smtClean="0">
                          <a:solidFill>
                            <a:schemeClr val="tx1"/>
                          </a:solidFill>
                          <a:latin typeface="+mn-lt"/>
                          <a:ea typeface="Verdana" panose="020B0604030504040204" pitchFamily="34" charset="0"/>
                          <a:cs typeface="Verdana" panose="020B0604030504040204" pitchFamily="34" charset="0"/>
                        </a:rPr>
                        <a:t>Complete Staging testing</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smtClean="0">
                          <a:solidFill>
                            <a:schemeClr val="tx1"/>
                          </a:solidFill>
                          <a:latin typeface="+mn-lt"/>
                          <a:ea typeface="Verdana" panose="020B0604030504040204" pitchFamily="34" charset="0"/>
                          <a:cs typeface="Verdana" panose="020B0604030504040204" pitchFamily="34" charset="0"/>
                        </a:rPr>
                        <a:t>Complete Clinical safety testing in PROD</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smtClean="0">
                          <a:solidFill>
                            <a:schemeClr val="tx1"/>
                          </a:solidFill>
                          <a:latin typeface="+mn-lt"/>
                          <a:ea typeface="Verdana" panose="020B0604030504040204" pitchFamily="34" charset="0"/>
                          <a:cs typeface="Verdana" panose="020B0604030504040204" pitchFamily="34" charset="0"/>
                        </a:rPr>
                        <a:t>Produce test exit report</a:t>
                      </a:r>
                      <a:endParaRPr lang="en-GB" sz="900" kern="1200" dirty="0" smtClean="0">
                        <a:solidFill>
                          <a:schemeClr val="tx1"/>
                        </a:solidFill>
                        <a:latin typeface="+mn-lt"/>
                        <a:ea typeface="Verdana" panose="020B0604030504040204" pitchFamily="34" charset="0"/>
                        <a:cs typeface="Verdana" panose="020B060403050404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dirty="0">
                        <a:ln>
                          <a:noFill/>
                        </a:ln>
                        <a:solidFill>
                          <a:srgbClr val="000000"/>
                        </a:solidFill>
                        <a:effectLst/>
                        <a:uLnTx/>
                        <a:uFillTx/>
                        <a:latin typeface="Verdana"/>
                        <a:ea typeface="Verdana" panose="020B0604030504040204" pitchFamily="34" charset="0"/>
                        <a:cs typeface="Verdana" panose="020B0604030504040204" pitchFamily="34" charset="0"/>
                      </a:endParaRPr>
                    </a:p>
                  </a:txBody>
                  <a:tcPr/>
                </a:tc>
                <a:extLst>
                  <a:ext uri="{0D108BD9-81ED-4DB2-BD59-A6C34878D82A}">
                    <a16:rowId xmlns:a16="http://schemas.microsoft.com/office/drawing/2014/main" val="10002"/>
                  </a:ext>
                </a:extLst>
              </a:tr>
              <a:tr h="484689">
                <a:tc>
                  <a: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GB" sz="900" b="1" baseline="0" dirty="0" smtClean="0">
                          <a:solidFill>
                            <a:schemeClr val="tx1"/>
                          </a:solidFill>
                          <a:latin typeface="+mn-lt"/>
                          <a:ea typeface="Verdana" panose="020B0604030504040204" pitchFamily="34" charset="0"/>
                          <a:cs typeface="Verdana" panose="020B0604030504040204" pitchFamily="34" charset="0"/>
                        </a:rPr>
                        <a:t>NYCC</a:t>
                      </a:r>
                      <a:endParaRPr lang="en-GB" sz="900" b="1" baseline="0" dirty="0">
                        <a:solidFill>
                          <a:schemeClr val="tx1"/>
                        </a:solidFill>
                        <a:latin typeface="+mn-lt"/>
                        <a:ea typeface="Verdana" panose="020B0604030504040204" pitchFamily="34" charset="0"/>
                        <a:cs typeface="Verdana" panose="020B0604030504040204" pitchFamily="34" charset="0"/>
                      </a:endParaRPr>
                    </a:p>
                  </a:txBody>
                  <a:tcPr anchor="ctr"/>
                </a:tc>
                <a:tc>
                  <a:txBody>
                    <a:bodyPr/>
                    <a:lstStyle/>
                    <a:p>
                      <a:endParaRPr lang="en-GB" sz="900" dirty="0">
                        <a:solidFill>
                          <a:schemeClr val="tx2"/>
                        </a:solidFill>
                        <a:latin typeface="+mj-lt"/>
                        <a:ea typeface="Verdana" panose="020B0604030504040204" pitchFamily="34" charset="0"/>
                        <a:cs typeface="Verdana" panose="020B0604030504040204" pitchFamily="34" charset="0"/>
                      </a:endParaRPr>
                    </a:p>
                  </a:txBody>
                  <a:tcPr anchor="ctr">
                    <a:solidFill>
                      <a:schemeClr val="accent1"/>
                    </a:solidFill>
                  </a:tcPr>
                </a:tc>
                <a:tc>
                  <a:txBody>
                    <a:bodyPr/>
                    <a:lstStyle/>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smtClean="0">
                          <a:solidFill>
                            <a:schemeClr val="tx1"/>
                          </a:solidFill>
                        </a:rPr>
                        <a:t>Test patients demographic details sent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dirty="0" smtClean="0">
                          <a:solidFill>
                            <a:schemeClr val="tx1"/>
                          </a:solidFill>
                          <a:latin typeface="+mn-lt"/>
                          <a:ea typeface="Verdana" panose="020B0604030504040204" pitchFamily="34" charset="0"/>
                          <a:cs typeface="Verdana" panose="020B0604030504040204" pitchFamily="34" charset="0"/>
                        </a:rPr>
                        <a:t>FHIR data element to help</a:t>
                      </a:r>
                      <a:r>
                        <a:rPr lang="en-GB" sz="900" kern="1200" baseline="0" dirty="0" smtClean="0">
                          <a:solidFill>
                            <a:schemeClr val="tx1"/>
                          </a:solidFill>
                          <a:latin typeface="+mn-lt"/>
                          <a:ea typeface="Verdana" panose="020B0604030504040204" pitchFamily="34" charset="0"/>
                          <a:cs typeface="Verdana" panose="020B0604030504040204" pitchFamily="34" charset="0"/>
                        </a:rPr>
                        <a:t> populate test patient data has been sent</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900" kern="1200" baseline="0" dirty="0">
                        <a:solidFill>
                          <a:schemeClr val="tx1"/>
                        </a:solidFill>
                      </a:endParaRPr>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smtClean="0">
                          <a:solidFill>
                            <a:schemeClr val="tx1"/>
                          </a:solidFill>
                          <a:latin typeface="+mn-lt"/>
                          <a:ea typeface="Verdana" panose="020B0604030504040204" pitchFamily="34" charset="0"/>
                          <a:cs typeface="Verdana" panose="020B0604030504040204" pitchFamily="34" charset="0"/>
                        </a:rPr>
                        <a:t>Connect to test harness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smtClean="0">
                          <a:solidFill>
                            <a:schemeClr val="tx1"/>
                          </a:solidFill>
                          <a:latin typeface="+mn-lt"/>
                          <a:ea typeface="Verdana" panose="020B0604030504040204" pitchFamily="34" charset="0"/>
                          <a:cs typeface="Verdana" panose="020B0604030504040204" pitchFamily="34" charset="0"/>
                        </a:rPr>
                        <a:t>Help resolve any issue to pass harness test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smtClean="0">
                          <a:solidFill>
                            <a:schemeClr val="tx1"/>
                          </a:solidFill>
                          <a:latin typeface="+mn-lt"/>
                          <a:ea typeface="Verdana" panose="020B0604030504040204" pitchFamily="34" charset="0"/>
                          <a:cs typeface="Verdana" panose="020B0604030504040204" pitchFamily="34" charset="0"/>
                        </a:rPr>
                        <a:t>Complete initial sandpit testing</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smtClean="0">
                          <a:solidFill>
                            <a:schemeClr val="tx1"/>
                          </a:solidFill>
                          <a:latin typeface="+mn-lt"/>
                          <a:ea typeface="Verdana" panose="020B0604030504040204" pitchFamily="34" charset="0"/>
                          <a:cs typeface="Verdana" panose="020B0604030504040204" pitchFamily="34" charset="0"/>
                        </a:rPr>
                        <a:t>Complete Staging testing</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smtClean="0">
                          <a:solidFill>
                            <a:schemeClr val="tx1"/>
                          </a:solidFill>
                          <a:latin typeface="+mn-lt"/>
                          <a:ea typeface="Verdana" panose="020B0604030504040204" pitchFamily="34" charset="0"/>
                          <a:cs typeface="Verdana" panose="020B0604030504040204" pitchFamily="34" charset="0"/>
                        </a:rPr>
                        <a:t>Complete Clinical safety testing in PROD</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smtClean="0">
                          <a:solidFill>
                            <a:schemeClr val="tx1"/>
                          </a:solidFill>
                          <a:latin typeface="+mn-lt"/>
                          <a:ea typeface="Verdana" panose="020B0604030504040204" pitchFamily="34" charset="0"/>
                          <a:cs typeface="Verdana" panose="020B0604030504040204" pitchFamily="34" charset="0"/>
                        </a:rPr>
                        <a:t>Produce test exit report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dirty="0">
                        <a:ln>
                          <a:noFill/>
                        </a:ln>
                        <a:solidFill>
                          <a:srgbClr val="000000"/>
                        </a:solidFill>
                        <a:effectLst/>
                        <a:uLnTx/>
                        <a:uFillTx/>
                        <a:latin typeface="Verdana"/>
                        <a:ea typeface="Verdana" panose="020B0604030504040204" pitchFamily="34" charset="0"/>
                        <a:cs typeface="Verdana" panose="020B0604030504040204" pitchFamily="34" charset="0"/>
                      </a:endParaRPr>
                    </a:p>
                  </a:txBody>
                  <a:tcPr/>
                </a:tc>
                <a:extLst>
                  <a:ext uri="{0D108BD9-81ED-4DB2-BD59-A6C34878D82A}">
                    <a16:rowId xmlns:a16="http://schemas.microsoft.com/office/drawing/2014/main" val="10003"/>
                  </a:ext>
                </a:extLst>
              </a:tr>
              <a:tr h="358167">
                <a:tc>
                  <a: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GB" sz="900" b="1" baseline="0" dirty="0" smtClean="0">
                          <a:solidFill>
                            <a:schemeClr val="tx1"/>
                          </a:solidFill>
                          <a:latin typeface="+mn-lt"/>
                          <a:ea typeface="Verdana" panose="020B0604030504040204" pitchFamily="34" charset="0"/>
                          <a:cs typeface="Verdana" panose="020B0604030504040204" pitchFamily="34" charset="0"/>
                        </a:rPr>
                        <a:t>Humber</a:t>
                      </a:r>
                      <a:endParaRPr lang="en-GB" sz="900" b="1" baseline="0" dirty="0">
                        <a:solidFill>
                          <a:schemeClr val="tx1"/>
                        </a:solidFill>
                        <a:latin typeface="+mn-lt"/>
                        <a:ea typeface="Verdana" panose="020B0604030504040204" pitchFamily="34" charset="0"/>
                        <a:cs typeface="Verdana" panose="020B0604030504040204" pitchFamily="34" charset="0"/>
                      </a:endParaRPr>
                    </a:p>
                  </a:txBody>
                  <a:tcPr anchor="ctr"/>
                </a:tc>
                <a:tc>
                  <a:txBody>
                    <a:bodyPr/>
                    <a:lstStyle/>
                    <a:p>
                      <a:endParaRPr lang="en-GB" sz="900" dirty="0">
                        <a:solidFill>
                          <a:schemeClr val="tx2"/>
                        </a:solidFill>
                        <a:latin typeface="+mj-lt"/>
                        <a:ea typeface="Verdana" panose="020B0604030504040204" pitchFamily="34" charset="0"/>
                        <a:cs typeface="Verdana" panose="020B0604030504040204" pitchFamily="34" charset="0"/>
                      </a:endParaRPr>
                    </a:p>
                  </a:txBody>
                  <a:tcPr anchor="ctr">
                    <a:solidFill>
                      <a:schemeClr val="accent1"/>
                    </a:solidFill>
                  </a:tcPr>
                </a:tc>
                <a:tc>
                  <a:txBody>
                    <a:bodyPr/>
                    <a:lstStyle/>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smtClean="0">
                          <a:solidFill>
                            <a:schemeClr val="tx1"/>
                          </a:solidFill>
                        </a:rPr>
                        <a:t>Clinical safety test ongoing </a:t>
                      </a:r>
                      <a:endParaRPr lang="en-GB" sz="900" kern="1200" baseline="0" dirty="0">
                        <a:solidFill>
                          <a:schemeClr val="tx1"/>
                        </a:solidFill>
                      </a:endParaRPr>
                    </a:p>
                  </a:txBody>
                  <a:tcPr/>
                </a:tc>
                <a:tc>
                  <a:txBody>
                    <a:bodyPr/>
                    <a:lstStyle/>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smtClean="0">
                          <a:solidFill>
                            <a:schemeClr val="tx1"/>
                          </a:solidFill>
                          <a:latin typeface="+mn-lt"/>
                          <a:ea typeface="Verdana" panose="020B0604030504040204" pitchFamily="34" charset="0"/>
                          <a:cs typeface="Verdana" panose="020B0604030504040204" pitchFamily="34" charset="0"/>
                        </a:rPr>
                        <a:t>Complete Clinical safety testing in PROD</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smtClean="0">
                          <a:solidFill>
                            <a:schemeClr val="tx1"/>
                          </a:solidFill>
                          <a:latin typeface="+mn-lt"/>
                          <a:ea typeface="Verdana" panose="020B0604030504040204" pitchFamily="34" charset="0"/>
                          <a:cs typeface="Verdana" panose="020B0604030504040204" pitchFamily="34" charset="0"/>
                        </a:rPr>
                        <a:t>Produce test exit report</a:t>
                      </a:r>
                      <a:endParaRPr lang="en-GB" sz="900" kern="1200" dirty="0" smtClean="0">
                        <a:solidFill>
                          <a:schemeClr val="tx1"/>
                        </a:solidFill>
                        <a:latin typeface="+mn-lt"/>
                        <a:ea typeface="Verdana" panose="020B0604030504040204" pitchFamily="34" charset="0"/>
                        <a:cs typeface="Verdana" panose="020B060403050404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dirty="0">
                        <a:ln>
                          <a:noFill/>
                        </a:ln>
                        <a:solidFill>
                          <a:srgbClr val="000000"/>
                        </a:solidFill>
                        <a:effectLst/>
                        <a:uLnTx/>
                        <a:uFillTx/>
                        <a:latin typeface="Verdana"/>
                        <a:ea typeface="Verdana" panose="020B0604030504040204" pitchFamily="34" charset="0"/>
                        <a:cs typeface="Verdana" panose="020B0604030504040204" pitchFamily="34" charset="0"/>
                      </a:endParaRPr>
                    </a:p>
                  </a:txBody>
                  <a:tcPr/>
                </a:tc>
                <a:extLst>
                  <a:ext uri="{0D108BD9-81ED-4DB2-BD59-A6C34878D82A}">
                    <a16:rowId xmlns:a16="http://schemas.microsoft.com/office/drawing/2014/main" val="10004"/>
                  </a:ext>
                </a:extLst>
              </a:tr>
              <a:tr h="484689">
                <a:tc>
                  <a: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GB" sz="900" b="1" baseline="0" dirty="0" smtClean="0">
                          <a:solidFill>
                            <a:schemeClr val="tx1"/>
                          </a:solidFill>
                          <a:latin typeface="+mn-lt"/>
                          <a:ea typeface="Verdana" panose="020B0604030504040204" pitchFamily="34" charset="0"/>
                          <a:cs typeface="Verdana" panose="020B0604030504040204" pitchFamily="34" charset="0"/>
                        </a:rPr>
                        <a:t>Rotherham</a:t>
                      </a:r>
                      <a:endParaRPr lang="en-GB" sz="900" b="1" baseline="0" dirty="0">
                        <a:solidFill>
                          <a:schemeClr val="tx1"/>
                        </a:solidFill>
                        <a:latin typeface="+mn-lt"/>
                        <a:ea typeface="Verdana" panose="020B0604030504040204" pitchFamily="34" charset="0"/>
                        <a:cs typeface="Verdana" panose="020B0604030504040204" pitchFamily="34" charset="0"/>
                      </a:endParaRPr>
                    </a:p>
                  </a:txBody>
                  <a:tcPr anchor="ctr"/>
                </a:tc>
                <a:tc>
                  <a:txBody>
                    <a:bodyPr/>
                    <a:lstStyle/>
                    <a:p>
                      <a:endParaRPr lang="en-GB" sz="900" dirty="0">
                        <a:solidFill>
                          <a:schemeClr val="tx2"/>
                        </a:solidFill>
                        <a:latin typeface="+mj-lt"/>
                        <a:ea typeface="Verdana" panose="020B0604030504040204" pitchFamily="34" charset="0"/>
                        <a:cs typeface="Verdana" panose="020B0604030504040204" pitchFamily="34" charset="0"/>
                      </a:endParaRPr>
                    </a:p>
                  </a:txBody>
                  <a:tcPr anchor="ctr">
                    <a:solidFill>
                      <a:schemeClr val="accent1"/>
                    </a:solidFill>
                  </a:tcPr>
                </a:tc>
                <a:tc>
                  <a:txBody>
                    <a:bodyPr/>
                    <a:lstStyle/>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smtClean="0">
                          <a:solidFill>
                            <a:schemeClr val="tx1"/>
                          </a:solidFill>
                        </a:rPr>
                        <a:t>Initial testing still ongoing</a:t>
                      </a:r>
                      <a:endParaRPr lang="en-GB" sz="900" kern="1200" baseline="0" dirty="0">
                        <a:solidFill>
                          <a:schemeClr val="tx1"/>
                        </a:solidFill>
                      </a:endParaRPr>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smtClean="0">
                          <a:solidFill>
                            <a:schemeClr val="tx1"/>
                          </a:solidFill>
                          <a:latin typeface="+mn-lt"/>
                          <a:ea typeface="Verdana" panose="020B0604030504040204" pitchFamily="34" charset="0"/>
                          <a:cs typeface="Verdana" panose="020B0604030504040204" pitchFamily="34" charset="0"/>
                        </a:rPr>
                        <a:t>Chase Rotherham for test exit report</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smtClean="0">
                          <a:solidFill>
                            <a:schemeClr val="tx1"/>
                          </a:solidFill>
                          <a:latin typeface="+mn-lt"/>
                          <a:ea typeface="Verdana" panose="020B0604030504040204" pitchFamily="34" charset="0"/>
                          <a:cs typeface="Verdana" panose="020B0604030504040204" pitchFamily="34" charset="0"/>
                        </a:rPr>
                        <a:t>Complete Clinical safety testing in PROD</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smtClean="0">
                          <a:solidFill>
                            <a:schemeClr val="tx1"/>
                          </a:solidFill>
                          <a:latin typeface="+mn-lt"/>
                          <a:ea typeface="Verdana" panose="020B0604030504040204" pitchFamily="34" charset="0"/>
                          <a:cs typeface="Verdana" panose="020B0604030504040204" pitchFamily="34" charset="0"/>
                        </a:rPr>
                        <a:t>Produce test exit report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dirty="0">
                        <a:ln>
                          <a:noFill/>
                        </a:ln>
                        <a:solidFill>
                          <a:srgbClr val="000000"/>
                        </a:solidFill>
                        <a:effectLst/>
                        <a:uLnTx/>
                        <a:uFillTx/>
                        <a:latin typeface="Verdana"/>
                        <a:ea typeface="Verdana" panose="020B0604030504040204" pitchFamily="34" charset="0"/>
                        <a:cs typeface="Verdana" panose="020B0604030504040204" pitchFamily="34" charset="0"/>
                      </a:endParaRPr>
                    </a:p>
                  </a:txBody>
                  <a:tcPr/>
                </a:tc>
                <a:extLst>
                  <a:ext uri="{0D108BD9-81ED-4DB2-BD59-A6C34878D82A}">
                    <a16:rowId xmlns:a16="http://schemas.microsoft.com/office/drawing/2014/main" val="10005"/>
                  </a:ext>
                </a:extLst>
              </a:tr>
              <a:tr h="484689">
                <a:tc>
                  <a: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GB" sz="900" b="1" baseline="0" dirty="0" smtClean="0">
                          <a:solidFill>
                            <a:schemeClr val="tx1"/>
                          </a:solidFill>
                          <a:latin typeface="+mn-lt"/>
                          <a:ea typeface="Verdana" panose="020B0604030504040204" pitchFamily="34" charset="0"/>
                          <a:cs typeface="Verdana" panose="020B0604030504040204" pitchFamily="34" charset="0"/>
                        </a:rPr>
                        <a:t>YAS</a:t>
                      </a:r>
                      <a:endParaRPr lang="en-GB" sz="900" b="1" baseline="0" dirty="0">
                        <a:solidFill>
                          <a:schemeClr val="tx1"/>
                        </a:solidFill>
                        <a:latin typeface="+mn-lt"/>
                        <a:ea typeface="Verdana" panose="020B0604030504040204" pitchFamily="34" charset="0"/>
                        <a:cs typeface="Verdana" panose="020B0604030504040204" pitchFamily="34" charset="0"/>
                      </a:endParaRPr>
                    </a:p>
                  </a:txBody>
                  <a:tcPr anchor="ctr"/>
                </a:tc>
                <a:tc>
                  <a:txBody>
                    <a:bodyPr/>
                    <a:lstStyle/>
                    <a:p>
                      <a:endParaRPr lang="en-GB" sz="900" dirty="0">
                        <a:solidFill>
                          <a:schemeClr val="tx2"/>
                        </a:solidFill>
                        <a:latin typeface="+mj-lt"/>
                        <a:ea typeface="Verdana" panose="020B0604030504040204" pitchFamily="34" charset="0"/>
                        <a:cs typeface="Verdana" panose="020B0604030504040204" pitchFamily="34" charset="0"/>
                      </a:endParaRPr>
                    </a:p>
                  </a:txBody>
                  <a:tcPr anchor="ctr">
                    <a:solidFill>
                      <a:schemeClr val="accent1"/>
                    </a:solidFill>
                  </a:tcPr>
                </a:tc>
                <a:tc>
                  <a:txBody>
                    <a:bodyPr/>
                    <a:lstStyle/>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smtClean="0">
                          <a:solidFill>
                            <a:schemeClr val="tx1"/>
                          </a:solidFill>
                        </a:rPr>
                        <a:t>Certificates have been generated</a:t>
                      </a:r>
                      <a:endParaRPr lang="en-GB" sz="900" kern="1200" baseline="0" dirty="0">
                        <a:solidFill>
                          <a:schemeClr val="tx1"/>
                        </a:solidFill>
                      </a:endParaRPr>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smtClean="0">
                          <a:solidFill>
                            <a:schemeClr val="tx1"/>
                          </a:solidFill>
                          <a:latin typeface="+mn-lt"/>
                          <a:ea typeface="Verdana" panose="020B0604030504040204" pitchFamily="34" charset="0"/>
                          <a:cs typeface="Verdana" panose="020B0604030504040204" pitchFamily="34" charset="0"/>
                        </a:rPr>
                        <a:t>Connect to test harness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smtClean="0">
                          <a:solidFill>
                            <a:schemeClr val="tx1"/>
                          </a:solidFill>
                          <a:latin typeface="+mn-lt"/>
                          <a:ea typeface="Verdana" panose="020B0604030504040204" pitchFamily="34" charset="0"/>
                          <a:cs typeface="Verdana" panose="020B0604030504040204" pitchFamily="34" charset="0"/>
                        </a:rPr>
                        <a:t>Help resolve any issue to pass harness test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smtClean="0">
                          <a:solidFill>
                            <a:schemeClr val="tx1"/>
                          </a:solidFill>
                          <a:latin typeface="+mn-lt"/>
                          <a:ea typeface="Verdana" panose="020B0604030504040204" pitchFamily="34" charset="0"/>
                          <a:cs typeface="Verdana" panose="020B0604030504040204" pitchFamily="34" charset="0"/>
                        </a:rPr>
                        <a:t>Complete initial sandpit testing</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smtClean="0">
                          <a:solidFill>
                            <a:schemeClr val="tx1"/>
                          </a:solidFill>
                          <a:latin typeface="+mn-lt"/>
                          <a:ea typeface="Verdana" panose="020B0604030504040204" pitchFamily="34" charset="0"/>
                          <a:cs typeface="Verdana" panose="020B0604030504040204" pitchFamily="34" charset="0"/>
                        </a:rPr>
                        <a:t>Complete Staging testing</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smtClean="0">
                          <a:solidFill>
                            <a:schemeClr val="tx1"/>
                          </a:solidFill>
                          <a:latin typeface="+mn-lt"/>
                          <a:ea typeface="Verdana" panose="020B0604030504040204" pitchFamily="34" charset="0"/>
                          <a:cs typeface="Verdana" panose="020B0604030504040204" pitchFamily="34" charset="0"/>
                        </a:rPr>
                        <a:t>Complete Clinical safety testing in PROD</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smtClean="0">
                          <a:solidFill>
                            <a:schemeClr val="tx1"/>
                          </a:solidFill>
                          <a:latin typeface="+mn-lt"/>
                          <a:ea typeface="Verdana" panose="020B0604030504040204" pitchFamily="34" charset="0"/>
                          <a:cs typeface="Verdana" panose="020B0604030504040204" pitchFamily="34" charset="0"/>
                        </a:rPr>
                        <a:t>Produce test exit report</a:t>
                      </a:r>
                      <a:endParaRPr lang="en-GB" sz="900" kern="1200" dirty="0" smtClean="0">
                        <a:solidFill>
                          <a:schemeClr val="tx1"/>
                        </a:solidFill>
                        <a:latin typeface="+mn-lt"/>
                        <a:ea typeface="Verdana" panose="020B0604030504040204" pitchFamily="34" charset="0"/>
                        <a:cs typeface="Verdana" panose="020B060403050404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dirty="0">
                        <a:ln>
                          <a:noFill/>
                        </a:ln>
                        <a:solidFill>
                          <a:srgbClr val="000000"/>
                        </a:solidFill>
                        <a:effectLst/>
                        <a:uLnTx/>
                        <a:uFillTx/>
                        <a:latin typeface="Verdana"/>
                        <a:ea typeface="Verdana" panose="020B0604030504040204" pitchFamily="34" charset="0"/>
                        <a:cs typeface="Verdana" panose="020B0604030504040204" pitchFamily="34" charset="0"/>
                      </a:endParaRPr>
                    </a:p>
                  </a:txBody>
                  <a:tcPr/>
                </a:tc>
                <a:extLst>
                  <a:ext uri="{0D108BD9-81ED-4DB2-BD59-A6C34878D82A}">
                    <a16:rowId xmlns:a16="http://schemas.microsoft.com/office/drawing/2014/main" val="10006"/>
                  </a:ext>
                </a:extLst>
              </a:tr>
              <a:tr h="484689">
                <a:tc>
                  <a: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GB" sz="900" b="1" baseline="0" dirty="0" smtClean="0">
                          <a:solidFill>
                            <a:schemeClr val="tx1"/>
                          </a:solidFill>
                          <a:latin typeface="+mn-lt"/>
                          <a:ea typeface="Verdana" panose="020B0604030504040204" pitchFamily="34" charset="0"/>
                          <a:cs typeface="Verdana" panose="020B0604030504040204" pitchFamily="34" charset="0"/>
                        </a:rPr>
                        <a:t>Postman</a:t>
                      </a:r>
                      <a:endParaRPr lang="en-GB" sz="900" b="1" baseline="0" dirty="0">
                        <a:solidFill>
                          <a:schemeClr val="tx1"/>
                        </a:solidFill>
                        <a:latin typeface="+mn-lt"/>
                        <a:ea typeface="Verdana" panose="020B0604030504040204" pitchFamily="34" charset="0"/>
                        <a:cs typeface="Verdana" panose="020B0604030504040204" pitchFamily="34" charset="0"/>
                      </a:endParaRPr>
                    </a:p>
                  </a:txBody>
                  <a:tcPr anchor="ctr"/>
                </a:tc>
                <a:tc>
                  <a:txBody>
                    <a:bodyPr/>
                    <a:lstStyle/>
                    <a:p>
                      <a:endParaRPr lang="en-GB" sz="900" dirty="0">
                        <a:solidFill>
                          <a:schemeClr val="tx2"/>
                        </a:solidFill>
                        <a:latin typeface="+mj-lt"/>
                        <a:ea typeface="Verdana" panose="020B0604030504040204" pitchFamily="34" charset="0"/>
                        <a:cs typeface="Verdana" panose="020B0604030504040204" pitchFamily="34" charset="0"/>
                      </a:endParaRPr>
                    </a:p>
                  </a:txBody>
                  <a:tcPr anchor="ctr">
                    <a:solidFill>
                      <a:schemeClr val="accent1"/>
                    </a:solidFill>
                  </a:tcPr>
                </a:tc>
                <a:tc>
                  <a:txBody>
                    <a:bodyPr/>
                    <a:lstStyle/>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smtClean="0">
                          <a:solidFill>
                            <a:schemeClr val="tx1"/>
                          </a:solidFill>
                        </a:rPr>
                        <a:t>CSR for staging and prod generated in readiness for testing</a:t>
                      </a:r>
                      <a:endParaRPr lang="en-GB" sz="900" kern="1200" baseline="0" dirty="0">
                        <a:solidFill>
                          <a:schemeClr val="tx1"/>
                        </a:solidFill>
                      </a:endParaRPr>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smtClean="0">
                          <a:solidFill>
                            <a:schemeClr val="tx1"/>
                          </a:solidFill>
                          <a:latin typeface="+mn-lt"/>
                          <a:ea typeface="Verdana" panose="020B0604030504040204" pitchFamily="34" charset="0"/>
                          <a:cs typeface="Verdana" panose="020B0604030504040204" pitchFamily="34" charset="0"/>
                        </a:rPr>
                        <a:t>Install certificates for staging and prod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smtClean="0">
                          <a:solidFill>
                            <a:schemeClr val="tx1"/>
                          </a:solidFill>
                          <a:latin typeface="+mn-lt"/>
                          <a:ea typeface="Verdana" panose="020B0604030504040204" pitchFamily="34" charset="0"/>
                          <a:cs typeface="Verdana" panose="020B0604030504040204" pitchFamily="34" charset="0"/>
                        </a:rPr>
                        <a:t>Setup test collections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smtClean="0">
                          <a:solidFill>
                            <a:schemeClr val="tx1"/>
                          </a:solidFill>
                          <a:latin typeface="+mn-lt"/>
                          <a:ea typeface="Verdana" panose="020B0604030504040204" pitchFamily="34" charset="0"/>
                          <a:cs typeface="Verdana" panose="020B0604030504040204" pitchFamily="34" charset="0"/>
                        </a:rPr>
                        <a:t>Test environment connectivity</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dirty="0">
                        <a:ln>
                          <a:noFill/>
                        </a:ln>
                        <a:solidFill>
                          <a:srgbClr val="000000"/>
                        </a:solidFill>
                        <a:effectLst/>
                        <a:uLnTx/>
                        <a:uFillTx/>
                        <a:latin typeface="Verdana"/>
                        <a:ea typeface="Verdana" panose="020B0604030504040204" pitchFamily="34" charset="0"/>
                        <a:cs typeface="Verdana" panose="020B0604030504040204" pitchFamily="34" charset="0"/>
                      </a:endParaRPr>
                    </a:p>
                  </a:txBody>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3232837004"/>
      </p:ext>
    </p:extLst>
  </p:cSld>
  <p:clrMapOvr>
    <a:masterClrMapping/>
  </p:clrMapOvr>
  <p:transition>
    <p:fade/>
  </p:transition>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248</TotalTime>
  <Words>2449</Words>
  <Application>Microsoft Office PowerPoint</Application>
  <PresentationFormat>Widescreen</PresentationFormat>
  <Paragraphs>370</Paragraphs>
  <Slides>15</Slides>
  <Notes>2</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15</vt:i4>
      </vt:variant>
    </vt:vector>
  </HeadingPairs>
  <TitlesOfParts>
    <vt:vector size="24" baseType="lpstr">
      <vt:lpstr>Arial</vt:lpstr>
      <vt:lpstr>Calibri</vt:lpstr>
      <vt:lpstr>Calibri Light</vt:lpstr>
      <vt:lpstr>Museo 500</vt:lpstr>
      <vt:lpstr>Verdana</vt:lpstr>
      <vt:lpstr>Wingdings</vt:lpstr>
      <vt:lpstr>Wingdings 2</vt:lpstr>
      <vt:lpstr>Office Theme</vt:lpstr>
      <vt:lpstr>Worksheet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Rickles, Lee</dc:creator>
  <cp:lastModifiedBy>Rickles, Lee</cp:lastModifiedBy>
  <cp:revision>34</cp:revision>
  <dcterms:created xsi:type="dcterms:W3CDTF">2019-06-10T15:01:58Z</dcterms:created>
  <dcterms:modified xsi:type="dcterms:W3CDTF">2020-09-07T08:20:05Z</dcterms:modified>
</cp:coreProperties>
</file>